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328" r:id="rId2"/>
    <p:sldId id="358" r:id="rId3"/>
    <p:sldId id="356" r:id="rId4"/>
    <p:sldId id="313" r:id="rId5"/>
    <p:sldId id="347" r:id="rId6"/>
    <p:sldId id="311" r:id="rId7"/>
    <p:sldId id="362" r:id="rId8"/>
    <p:sldId id="361" r:id="rId9"/>
    <p:sldId id="363" r:id="rId10"/>
    <p:sldId id="364" r:id="rId11"/>
    <p:sldId id="365" r:id="rId12"/>
    <p:sldId id="366" r:id="rId13"/>
    <p:sldId id="367" r:id="rId14"/>
    <p:sldId id="368" r:id="rId15"/>
    <p:sldId id="373" r:id="rId16"/>
    <p:sldId id="372" r:id="rId17"/>
    <p:sldId id="381" r:id="rId18"/>
    <p:sldId id="382" r:id="rId19"/>
    <p:sldId id="380" r:id="rId20"/>
    <p:sldId id="383" r:id="rId21"/>
    <p:sldId id="374" r:id="rId22"/>
    <p:sldId id="375" r:id="rId23"/>
    <p:sldId id="376" r:id="rId24"/>
    <p:sldId id="377" r:id="rId25"/>
    <p:sldId id="378" r:id="rId26"/>
  </p:sldIdLst>
  <p:sldSz cx="12192000" cy="6858000"/>
  <p:notesSz cx="6858000" cy="9144000"/>
  <p:embeddedFontLst>
    <p:embeddedFont>
      <p:font typeface="ALS Sector Regular" panose="02000000000000000000" pitchFamily="5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istral" panose="03090702030407020403" pitchFamily="66" charset="0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FCEA663C-48B0-7640-ACFB-F74CC6B52896}">
          <p14:sldIdLst>
            <p14:sldId id="328"/>
          </p14:sldIdLst>
        </p14:section>
        <p14:section name="Main Pages" id="{2D6216EE-085B-1D4F-9148-1C95E9B04113}">
          <p14:sldIdLst>
            <p14:sldId id="358"/>
            <p14:sldId id="356"/>
            <p14:sldId id="313"/>
            <p14:sldId id="347"/>
            <p14:sldId id="311"/>
            <p14:sldId id="362"/>
            <p14:sldId id="361"/>
            <p14:sldId id="363"/>
            <p14:sldId id="364"/>
            <p14:sldId id="365"/>
            <p14:sldId id="366"/>
            <p14:sldId id="367"/>
            <p14:sldId id="368"/>
            <p14:sldId id="373"/>
            <p14:sldId id="372"/>
            <p14:sldId id="381"/>
            <p14:sldId id="382"/>
            <p14:sldId id="380"/>
            <p14:sldId id="383"/>
            <p14:sldId id="374"/>
            <p14:sldId id="375"/>
            <p14:sldId id="376"/>
            <p14:sldId id="377"/>
            <p14:sldId id="378"/>
          </p14:sldIdLst>
        </p14:section>
        <p14:section name="End Pages" id="{3602EDAD-CAB5-8D49-BB7B-9D76B042243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649"/>
    <a:srgbClr val="176DEA"/>
    <a:srgbClr val="D4E6FF"/>
    <a:srgbClr val="EAEAEA"/>
    <a:srgbClr val="D4E5FE"/>
    <a:srgbClr val="000000"/>
    <a:srgbClr val="232323"/>
    <a:srgbClr val="434343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96" autoAdjust="0"/>
    <p:restoredTop sz="96296"/>
  </p:normalViewPr>
  <p:slideViewPr>
    <p:cSldViewPr snapToGrid="0" snapToObjects="1">
      <p:cViewPr varScale="1">
        <p:scale>
          <a:sx n="152" d="100"/>
          <a:sy n="152" d="100"/>
        </p:scale>
        <p:origin x="156" y="59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latin typeface="ALS Sector Regular" pitchFamily="2" charset="0"/>
                <a:cs typeface="ALS Sector Regular" pitchFamily="2" charset="0"/>
              </a:rPr>
              <a:t>Процент выполнения КП</a:t>
            </a:r>
          </a:p>
        </c:rich>
      </c:tx>
      <c:layout>
        <c:manualLayout>
          <c:xMode val="edge"/>
          <c:yMode val="edge"/>
          <c:x val="0.16378807844803123"/>
          <c:y val="0.134048126596378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F4-3E44-A22B-6D2E203871EE}"/>
              </c:ext>
            </c:extLst>
          </c:dPt>
          <c:dPt>
            <c:idx val="1"/>
            <c:bubble3D val="0"/>
            <c:spPr>
              <a:solidFill>
                <a:srgbClr val="3B93E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0F4-3E44-A22B-6D2E203871EE}"/>
              </c:ext>
            </c:extLst>
          </c:dPt>
          <c:dPt>
            <c:idx val="2"/>
            <c:bubble3D val="0"/>
            <c:spPr>
              <a:solidFill>
                <a:srgbClr val="6CABEE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F4-3E44-A22B-6D2E203871E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F4-3E44-A22B-6D2E203871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0F4-3E44-A22B-6D2E203871E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F4-3E44-A22B-6D2E203871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F4-3E44-A22B-6D2E203871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66246182635426"/>
          <c:y val="0.230007724537053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751547303271"/>
          <c:y val="0.1598848828107012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3065944881886"/>
          <c:y val="0.1634296774465011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8-4F19-9BFA-D5B7038621E2}"/>
              </c:ext>
            </c:extLst>
          </c:dPt>
          <c:dPt>
            <c:idx val="1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8-4F19-9BFA-D5B7038621E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8-4F19-9BFA-D5B7038621E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F8-4F19-9BFA-D5B7038621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8-4F19-9BFA-D5B7038621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8-4F19-9BFA-D5B703862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8-4F19-9BFA-D5B703862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306981646483"/>
          <c:y val="0.11015886172123221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explosion val="1"/>
          <c:dPt>
            <c:idx val="0"/>
            <c:bubble3D val="0"/>
            <c:spPr>
              <a:solidFill>
                <a:srgbClr val="176DEA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9-4266-96E2-219E8BBE5B60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>
                    <a:alpha val="2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9-4266-96E2-219E8BBE5B60}"/>
              </c:ext>
            </c:extLst>
          </c:dPt>
          <c:dPt>
            <c:idx val="2"/>
            <c:bubble3D val="0"/>
            <c:explosion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9-4266-96E2-219E8BBE5B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C585E5-3A06-4061-8783-606213EB753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9-4266-96E2-219E8BBE5B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79-4266-96E2-219E8BBE5B6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32898-AD03-4502-83FC-4CEFCC6D7F02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9-4266-96E2-219E8BBE5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79-4266-96E2-219E8BBE5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78370208788847"/>
          <c:y val="0.14331780426056606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ln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176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8-49AD-897A-771199602A02}"/>
              </c:ext>
            </c:extLst>
          </c:dPt>
          <c:dPt>
            <c:idx val="1"/>
            <c:bubble3D val="0"/>
            <c:spPr>
              <a:solidFill>
                <a:srgbClr val="3B93ED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8-49AD-897A-771199602A02}"/>
              </c:ext>
            </c:extLst>
          </c:dPt>
          <c:dPt>
            <c:idx val="2"/>
            <c:bubble3D val="0"/>
            <c:spPr>
              <a:solidFill>
                <a:srgbClr val="6CABE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8-49AD-897A-771199602A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C585E5-3A06-4061-8783-606213EB7538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[ЗНАЧЕНИЕ]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8-49AD-897A-771199602A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FA8-49AD-897A-771199602A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432898-AD03-4502-83FC-4CEFCC6D7F0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A8-49AD-897A-771199602A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Смотр 1</c:v>
                </c:pt>
                <c:pt idx="1">
                  <c:v>Смотр 2</c:v>
                </c:pt>
                <c:pt idx="2">
                  <c:v>Смотр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A8-49AD-897A-77119960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2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196406762193729"/>
          <c:w val="0.99881633911622913"/>
          <c:h val="6.80359323780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S Sector Regular" pitchFamily="2" charset="0"/>
              <a:ea typeface="+mn-ea"/>
              <a:cs typeface="ALS Sector Regular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B1DD2-73B1-F14C-85CF-6D78FFDE7F84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E6FB5-F890-304F-A36B-54AA81FB8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2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3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00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93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6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00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0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3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2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7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851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5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79BA0-411E-A65B-876A-7611F71E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0D2E3-37C1-D763-45E1-5611DCB1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40A64-28A0-00A1-D917-2A896022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A8E28-A781-8F75-66B2-59F3125B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58D9E-7590-D7A8-4C58-D3A2D81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825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BACE5-BB05-C3A5-DD41-1733373E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DC787-2CB8-7D05-7248-858F7195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BAE0B-13F0-64F1-931E-30D5727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82812-101B-7090-50AB-7588FBD0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66155-AA2C-8FF1-D604-9C0D5E23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8007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B54F11-0A84-1BDD-F8B1-4A6AB3407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E85FF9-1A4D-2103-8E70-27524A4F1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F23D07-ACD4-B405-AC0F-BCC39006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D1D5B-DEBA-3AA4-215A-3DDE7419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A6B24-E5D5-0134-836C-502AE8CB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891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ED183-9AEB-04E1-1030-33EF54C1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279B3-8393-6458-8BB7-7ADA4E5B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40523-4510-EF74-45EE-D22BB79A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CB625F-5079-C90D-D8DF-CB7B6049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A83B6-A404-5936-CC80-EC9668C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609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1A509-87DC-767E-1832-C7CC363A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884C6-3013-2458-0D68-A7902165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03E16-5D83-7B39-5E7A-9F01AC18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CCE9B-95D8-9316-C686-67A20911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337C9-1926-3AED-110C-23634C24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597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2984E-EC5B-9060-A2BD-594795B0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29E23-65B3-BB1A-8057-C43A937AF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CA964-7517-C44F-4089-D73C8C9A4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9D7B3-96A9-1F31-FFD0-CED4EDBF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48DED3-81A7-C95A-C099-288A4C2E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EE3D20-8724-FA65-EF34-BC2B1AD6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818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074E-293E-3A76-CAC2-6C589414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4E037-C4FA-D65F-DD15-3EB27E8E3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5DBB3-1C4A-34AF-0037-C7D147D16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D213FB-DBAC-11C6-C232-49F21D795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6A2461-D4A7-7991-4932-4BC08454C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03503A-4F0A-0B84-8B95-C553223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2E2AA5-B04B-511D-3F64-47B0E937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BCC1A9-C078-D857-B6FC-D2BE7A49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638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877D4-61ED-5225-4B61-2CBCB01D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6CAC9-68A8-6AA1-1060-7FB102AF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B4FA76-A58E-6266-E50F-6EE6783F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F895F-D327-014B-C3DF-00E76939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2077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5F5DA4-954D-7489-7260-247E2261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D1EA36-18D0-FCE9-0CEB-63DC27AE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38B87-3BE8-E11A-4CA5-32AB35B1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787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2561-52A2-5966-54B8-EEDDAEB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A797C-423C-AC6B-D4D5-A9A8E00A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E570D-2BFC-B862-DCD3-1F1B707F3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8C0C96-5EA3-6E15-1B27-D0789018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A6578-8C97-AD3E-6C9F-9C52222A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8E633-B5FC-2FB9-CCBB-E727CBD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566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ECCB-440D-BA77-A255-47BA24D5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D359C9-E73A-60DA-395D-0BA533E81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F5D950-A285-52A7-3A70-B9D48FD5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07823-E262-66FD-5E7C-73C23012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19CEFE-2C72-7E64-ED66-D17D5B33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100F73-52A0-70AA-D241-932B2663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460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47216-A557-C48B-4C71-1A240DCE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22E18-8D58-0C66-D787-DB415C99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DE747-9118-13EB-934F-B918F17AD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4A8F-D894-394B-8106-7DD72FD6EB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05960-BE43-11EA-5C91-829BA1B3E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CC4A4-F428-D59F-9C65-A877CAF52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1440" y="3246437"/>
            <a:ext cx="478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fld id="{1363E1C1-A028-4D4E-A8C8-9214D2A1B6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3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FB85EC-22E5-F140-9E45-1A18C489A553}"/>
              </a:ext>
            </a:extLst>
          </p:cNvPr>
          <p:cNvSpPr txBox="1">
            <a:spLocks/>
          </p:cNvSpPr>
          <p:nvPr/>
        </p:nvSpPr>
        <p:spPr>
          <a:xfrm>
            <a:off x="463434" y="2863768"/>
            <a:ext cx="11211339" cy="1130463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6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Курсовое проектирование</a:t>
            </a:r>
          </a:p>
          <a:p>
            <a:endParaRPr lang="ru-RU" sz="10100" b="1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  <a:p>
            <a:r>
              <a:rPr lang="ru-RU" sz="64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на кафедре СМ9 «Многоцелевые гусеничные машины и мобильные роботы»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1ED838-C5F8-5BF8-527C-4FB20A960F4F}"/>
              </a:ext>
            </a:extLst>
          </p:cNvPr>
          <p:cNvSpPr/>
          <p:nvPr/>
        </p:nvSpPr>
        <p:spPr>
          <a:xfrm>
            <a:off x="463436" y="6079140"/>
            <a:ext cx="5316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76DEA"/>
              </a:buClr>
            </a:pPr>
            <a:r>
              <a:rPr lang="ru-RU" sz="2000" dirty="0">
                <a:solidFill>
                  <a:schemeClr val="bg1">
                    <a:alpha val="50000"/>
                  </a:schemeClr>
                </a:solidFill>
                <a:latin typeface="ALS Sector Regular" pitchFamily="2" charset="0"/>
                <a:cs typeface="ALS Sector Regular" pitchFamily="2" charset="0"/>
              </a:rPr>
              <a:t>26.11.2024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C25DA0-FB7B-F5ED-1652-54BE4C90F804}"/>
              </a:ext>
            </a:extLst>
          </p:cNvPr>
          <p:cNvSpPr txBox="1">
            <a:spLocks/>
          </p:cNvSpPr>
          <p:nvPr/>
        </p:nvSpPr>
        <p:spPr>
          <a:xfrm>
            <a:off x="463433" y="378750"/>
            <a:ext cx="11211339" cy="6532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Московский государственный технический университет им. Н.Э. Баумана</a:t>
            </a:r>
          </a:p>
        </p:txBody>
      </p:sp>
    </p:spTree>
    <p:extLst>
      <p:ext uri="{BB962C8B-B14F-4D97-AF65-F5344CB8AC3E}">
        <p14:creationId xmlns:p14="http://schemas.microsoft.com/office/powerpoint/2010/main" val="41346015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631458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«Ходовая часть»: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1469222"/>
            <a:ext cx="3560185" cy="33547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элементов гусеничного трака (шарниров, пальцев и т.д.)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параметров ведущего колеса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ступицы ведущего колеса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Выбор типа и расчет механизма натяжения гусеницы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Модель гусеничного трака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8694420" y="4125136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018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631458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«Планетарная коробка»: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1469222"/>
            <a:ext cx="3560185" cy="3077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осей сателлитов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всех шлицев (кроме торцевых)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щек осей сателлитов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Проработка эскизного проекта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диаметров и количества фрикционных элементов управления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8694420" y="4125136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598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631458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«Компоновка МР»: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1469222"/>
            <a:ext cx="3560185" cy="39472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Тяговый расчет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Выбор энергетической установки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Все расчеты по ТЗ в зависимости от специфики и назначения МР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запаса хода и выбор агрегатов обеспечивающих его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Проработка необходимых узлов и агрегатов трансмиссии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Начало проработки 3д модели МР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8694420" y="4125136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0411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521674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«Проектирование ПГР»: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380741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3928645" y="1469222"/>
            <a:ext cx="4095763" cy="45012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параметров движения ГМ в </a:t>
            </a:r>
            <a:r>
              <a:rPr lang="ru-RU" sz="1200" dirty="0" err="1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Matlab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 </a:t>
            </a:r>
            <a:r>
              <a:rPr lang="ru-RU" sz="1200" dirty="0" err="1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Simulink</a:t>
            </a: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основных размеров ПГР (объем рабочей области, объем компенсационной камеры, области противодавления, диаметры штоков, рабочей области и </a:t>
            </a:r>
            <a:r>
              <a:rPr lang="ru-RU" sz="1200" dirty="0" err="1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тд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)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диаметров и количества отверстий прямого и обратного хода, потерь на трение жидкости при прохождении каналов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жесткости упругого элемента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Эскизный проект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8694420" y="4125136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851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39" y="2805984"/>
            <a:ext cx="3054721" cy="1246033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Титульный лист</a:t>
            </a:r>
            <a:b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 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стр.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90" y="168741"/>
            <a:ext cx="4558442" cy="6535757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274841" y="112373"/>
            <a:ext cx="2642992" cy="688932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и проектирование вальной коробки передач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74841" y="953705"/>
            <a:ext cx="2642992" cy="1006258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Разработка компоновки гусеничной машины полной массой …/для (применение машины)</a:t>
            </a:r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280422" y="2137876"/>
            <a:ext cx="2642992" cy="742750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и проектирование торсионной подвески гусеничной машины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80422" y="3058539"/>
            <a:ext cx="2642992" cy="742750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и проектирование ходовой части гусеничной машины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80422" y="3953689"/>
            <a:ext cx="2642992" cy="742750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и проектирование планетарной коробки передач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80422" y="4848839"/>
            <a:ext cx="2642992" cy="1006258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Разработка компоновки мобильного робота полной массой …/для (применение машины)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94354" y="6007497"/>
            <a:ext cx="2642992" cy="742750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и проектирование пневмо-гидравлической рессоры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4839" y="2970857"/>
            <a:ext cx="4160916" cy="1150206"/>
          </a:xfrm>
          <a:prstGeom prst="roundRect">
            <a:avLst/>
          </a:prstGeom>
          <a:solidFill>
            <a:srgbClr val="D4E5FE">
              <a:alpha val="6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31749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1</a:t>
            </a: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864472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2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6983" y="2018012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3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2953419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4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3866749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5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4780079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6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117222" y="5929057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3556209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305" y="180207"/>
            <a:ext cx="4629611" cy="6497465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39" y="2805984"/>
            <a:ext cx="3054721" cy="1246033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Задание</a:t>
            </a:r>
            <a:b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 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стр.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26100" y="2609850"/>
            <a:ext cx="3105149" cy="196134"/>
          </a:xfrm>
          <a:prstGeom prst="roundRect">
            <a:avLst/>
          </a:prstGeom>
          <a:solidFill>
            <a:srgbClr val="D4E5FE">
              <a:alpha val="6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74841" y="1000127"/>
            <a:ext cx="2642992" cy="1181100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Конструкция автомобиля и транспорта (КАиТ)</a:t>
            </a:r>
            <a:endParaRPr lang="ru-RU" sz="140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745443" y="1654175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1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10393416" y="1654175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2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11066939" y="1654175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3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74841" y="2435226"/>
            <a:ext cx="2642992" cy="1587499"/>
          </a:xfrm>
          <a:prstGeom prst="roundRect">
            <a:avLst/>
          </a:prstGeom>
          <a:solidFill>
            <a:srgbClr val="D4E5FE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Методы расчета и проектирования автомобиля и транспорта (</a:t>
            </a:r>
            <a:r>
              <a:rPr lang="ru-RU" sz="1400" dirty="0" err="1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МРиПАиТ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)</a:t>
            </a:r>
            <a:endParaRPr lang="ru-RU" sz="1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9452212" y="3508375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4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10100185" y="3508375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5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10748158" y="3507224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6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1495578-F3DD-A011-D3D4-C5FD9E1E41B2}"/>
              </a:ext>
            </a:extLst>
          </p:cNvPr>
          <p:cNvSpPr/>
          <p:nvPr/>
        </p:nvSpPr>
        <p:spPr>
          <a:xfrm>
            <a:off x="11396131" y="3511549"/>
            <a:ext cx="354742" cy="327901"/>
          </a:xfrm>
          <a:prstGeom prst="ellipse">
            <a:avLst/>
          </a:prstGeom>
          <a:solidFill>
            <a:schemeClr val="bg1"/>
          </a:solidFill>
          <a:ln w="952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BC4"/>
                </a:solidFill>
                <a:latin typeface="Mistral" panose="03090702030407020403" pitchFamily="66" charset="0"/>
                <a:cs typeface="ALS Sector Regular" pitchFamily="2" charset="0"/>
              </a:rPr>
              <a:t>7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76913" y="3391692"/>
            <a:ext cx="338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807869" y="3720305"/>
            <a:ext cx="338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817666" y="5073650"/>
            <a:ext cx="1913584" cy="80645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62750" y="1654175"/>
            <a:ext cx="2015939" cy="644525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рапеция 24"/>
          <p:cNvSpPr/>
          <p:nvPr/>
        </p:nvSpPr>
        <p:spPr>
          <a:xfrm rot="10800000">
            <a:off x="11066939" y="4364108"/>
            <a:ext cx="744364" cy="969963"/>
          </a:xfrm>
          <a:prstGeom prst="trapezoid">
            <a:avLst>
              <a:gd name="adj" fmla="val 26282"/>
            </a:avLst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244310" y="5487988"/>
            <a:ext cx="386644" cy="412751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206926" y="4844467"/>
            <a:ext cx="1895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Без подписей не приходить</a:t>
            </a:r>
          </a:p>
        </p:txBody>
      </p:sp>
      <p:cxnSp>
        <p:nvCxnSpPr>
          <p:cNvPr id="29" name="Прямая соединительная линия 28"/>
          <p:cNvCxnSpPr>
            <a:stCxn id="27" idx="1"/>
            <a:endCxn id="27" idx="3"/>
          </p:cNvCxnSpPr>
          <p:nvPr/>
        </p:nvCxnSpPr>
        <p:spPr>
          <a:xfrm>
            <a:off x="9206926" y="5198410"/>
            <a:ext cx="18959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206926" y="5487988"/>
            <a:ext cx="18959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56539" y="5141436"/>
            <a:ext cx="3601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Одна копия отдается в начале семестра ответственному за курсовое проектирование (Холоденко В.Б., вторая сшивается с РПЗ)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93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39" y="2805984"/>
            <a:ext cx="3054721" cy="1246033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Календарный план</a:t>
            </a:r>
            <a:b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 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стр.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34" y="190979"/>
            <a:ext cx="4645353" cy="6530424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604609" y="2777408"/>
            <a:ext cx="528638" cy="2333625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29450" y="2777407"/>
            <a:ext cx="1848333" cy="2333625"/>
          </a:xfrm>
          <a:prstGeom prst="roundRect">
            <a:avLst/>
          </a:prstGeom>
          <a:solidFill>
            <a:schemeClr val="accent1">
              <a:lumMod val="50000"/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43464" y="1607343"/>
            <a:ext cx="3929062" cy="700088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86438" y="5183982"/>
            <a:ext cx="818170" cy="309562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86687" y="5183982"/>
            <a:ext cx="1091095" cy="291382"/>
          </a:xfrm>
          <a:prstGeom prst="roundRect">
            <a:avLst/>
          </a:prstGeom>
          <a:solidFill>
            <a:schemeClr val="accent1">
              <a:lumMod val="50000"/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93421" y="908094"/>
            <a:ext cx="2867611" cy="2351913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Заполняется студентом.</a:t>
            </a:r>
          </a:p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Планируемые сроки выполнения этапов рекомендуется заполняются в соответствии со сроками окончания модулей. Даты контролируются руководителем </a:t>
            </a:r>
            <a:b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</a:b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(Слайд 5)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93421" y="4052017"/>
            <a:ext cx="2750930" cy="1120775"/>
          </a:xfrm>
          <a:prstGeom prst="roundRect">
            <a:avLst/>
          </a:prstGeom>
          <a:solidFill>
            <a:schemeClr val="accent1">
              <a:lumMod val="50000"/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Заполняется преподавателями по факту выполнения этапа</a:t>
            </a:r>
          </a:p>
        </p:txBody>
      </p:sp>
    </p:spTree>
    <p:extLst>
      <p:ext uri="{BB962C8B-B14F-4D97-AF65-F5344CB8AC3E}">
        <p14:creationId xmlns:p14="http://schemas.microsoft.com/office/powerpoint/2010/main" val="194398881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32" y="562842"/>
            <a:ext cx="4307570" cy="6099215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3" name="Google Shape;69;p3">
            <a:extLst>
              <a:ext uri="{FF2B5EF4-FFF2-40B4-BE49-F238E27FC236}">
                <a16:creationId xmlns:a16="http://schemas.microsoft.com/office/drawing/2014/main" id="{E5C486A2-04A2-FE8E-F9BF-1BAAD01B0E36}"/>
              </a:ext>
            </a:extLst>
          </p:cNvPr>
          <p:cNvSpPr txBox="1"/>
          <p:nvPr/>
        </p:nvSpPr>
        <p:spPr>
          <a:xfrm>
            <a:off x="513723" y="280049"/>
            <a:ext cx="49885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ОБЩИЕ ТРЕБОВАНИЯ ПО РПЗ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E6AA95-D20D-C49A-B505-7B2FF15C0D37}"/>
              </a:ext>
            </a:extLst>
          </p:cNvPr>
          <p:cNvSpPr/>
          <p:nvPr/>
        </p:nvSpPr>
        <p:spPr>
          <a:xfrm>
            <a:off x="-1" y="1172303"/>
            <a:ext cx="7516906" cy="1594534"/>
          </a:xfrm>
          <a:prstGeom prst="rect">
            <a:avLst/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69;p3">
            <a:extLst>
              <a:ext uri="{FF2B5EF4-FFF2-40B4-BE49-F238E27FC236}">
                <a16:creationId xmlns:a16="http://schemas.microsoft.com/office/drawing/2014/main" id="{C5446DE0-DE9B-A397-DB23-C4DE72FA926B}"/>
              </a:ext>
            </a:extLst>
          </p:cNvPr>
          <p:cNvSpPr txBox="1"/>
          <p:nvPr/>
        </p:nvSpPr>
        <p:spPr>
          <a:xfrm>
            <a:off x="330833" y="1278040"/>
            <a:ext cx="4836589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Рекомендации по оформлению расчетно-пояснительной записки</a:t>
            </a:r>
          </a:p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(ГОСТ 2.105-2019)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AD2F35E-5352-8204-310C-75813E8780B3}"/>
              </a:ext>
            </a:extLst>
          </p:cNvPr>
          <p:cNvSpPr txBox="1"/>
          <p:nvPr/>
        </p:nvSpPr>
        <p:spPr>
          <a:xfrm>
            <a:off x="330834" y="2893838"/>
            <a:ext cx="7186071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 algn="just"/>
            <a:r>
              <a:rPr lang="ru-RU" sz="1400" spc="0" dirty="0"/>
              <a:t>Шрифт черного цвета рекомендуется </a:t>
            </a:r>
            <a:r>
              <a:rPr lang="ru-RU" sz="1400" spc="0" dirty="0" err="1">
                <a:solidFill>
                  <a:srgbClr val="176DEA"/>
                </a:solidFill>
              </a:rPr>
              <a:t>Times</a:t>
            </a:r>
            <a:r>
              <a:rPr lang="ru-RU" sz="1400" spc="0" dirty="0">
                <a:solidFill>
                  <a:srgbClr val="176DEA"/>
                </a:solidFill>
              </a:rPr>
              <a:t> </a:t>
            </a:r>
            <a:r>
              <a:rPr lang="ru-RU" sz="1400" spc="0" dirty="0" err="1">
                <a:solidFill>
                  <a:srgbClr val="176DEA"/>
                </a:solidFill>
              </a:rPr>
              <a:t>New</a:t>
            </a:r>
            <a:r>
              <a:rPr lang="ru-RU" sz="1400" spc="0" dirty="0">
                <a:solidFill>
                  <a:srgbClr val="176DEA"/>
                </a:solidFill>
              </a:rPr>
              <a:t> </a:t>
            </a:r>
            <a:r>
              <a:rPr lang="ru-RU" sz="1400" spc="0" dirty="0" err="1">
                <a:solidFill>
                  <a:srgbClr val="176DEA"/>
                </a:solidFill>
              </a:rPr>
              <a:t>Roman</a:t>
            </a:r>
            <a:r>
              <a:rPr lang="ru-RU" sz="1400" spc="0" dirty="0">
                <a:solidFill>
                  <a:srgbClr val="176DEA"/>
                </a:solidFill>
              </a:rPr>
              <a:t> </a:t>
            </a:r>
            <a:r>
              <a:rPr lang="ru-RU" sz="1400" spc="0" dirty="0"/>
              <a:t>размером </a:t>
            </a:r>
            <a:r>
              <a:rPr lang="ru-RU" sz="1400" spc="0" dirty="0">
                <a:solidFill>
                  <a:srgbClr val="176DEA"/>
                </a:solidFill>
              </a:rPr>
              <a:t>14 пунктов</a:t>
            </a:r>
            <a:r>
              <a:rPr lang="ru-RU" sz="1400" spc="0" dirty="0"/>
              <a:t>; для фрагментов кода программ – шрифт </a:t>
            </a:r>
            <a:r>
              <a:rPr lang="ru-RU" sz="1400" spc="0" dirty="0" err="1">
                <a:solidFill>
                  <a:srgbClr val="176DEA"/>
                </a:solidFill>
              </a:rPr>
              <a:t>Courier</a:t>
            </a:r>
            <a:r>
              <a:rPr lang="ru-RU" sz="1400" spc="0" dirty="0">
                <a:solidFill>
                  <a:srgbClr val="176DEA"/>
                </a:solidFill>
              </a:rPr>
              <a:t> </a:t>
            </a:r>
            <a:r>
              <a:rPr lang="ru-RU" sz="1400" spc="0" dirty="0" err="1">
                <a:solidFill>
                  <a:srgbClr val="176DEA"/>
                </a:solidFill>
              </a:rPr>
              <a:t>New</a:t>
            </a:r>
            <a:r>
              <a:rPr lang="ru-RU" sz="1400" spc="0" dirty="0">
                <a:solidFill>
                  <a:schemeClr val="tx1"/>
                </a:solidFill>
              </a:rPr>
              <a:t>.</a:t>
            </a:r>
            <a:r>
              <a:rPr lang="ru-RU" sz="1400" spc="0" dirty="0">
                <a:solidFill>
                  <a:srgbClr val="176DEA"/>
                </a:solidFill>
              </a:rPr>
              <a:t> Текс РПЗ не должен иметь цветных шрифтов!</a:t>
            </a:r>
            <a:r>
              <a:rPr lang="ru-RU" sz="1400" spc="0" dirty="0"/>
              <a:t> </a:t>
            </a:r>
            <a:r>
              <a:rPr lang="ru-RU" sz="1400" spc="0" dirty="0">
                <a:solidFill>
                  <a:schemeClr val="bg1">
                    <a:lumMod val="50000"/>
                  </a:schemeClr>
                </a:solidFill>
              </a:rPr>
              <a:t>Цветными могут быть только рисунки, фотографии, схемы (в виде рисунков).</a:t>
            </a:r>
          </a:p>
          <a:p>
            <a:pPr algn="just"/>
            <a:r>
              <a:rPr lang="ru-RU" sz="1400" spc="0" dirty="0"/>
              <a:t>Разрешается </a:t>
            </a:r>
            <a:r>
              <a:rPr lang="ru-RU" sz="1400" spc="0" dirty="0">
                <a:solidFill>
                  <a:srgbClr val="176DEA"/>
                </a:solidFill>
              </a:rPr>
              <a:t>акцентирование</a:t>
            </a:r>
            <a:r>
              <a:rPr lang="ru-RU" sz="1400" spc="0" dirty="0"/>
              <a:t> внимания на определенных терминах, формулах, теоремах разным начертанием шрифта (полужирный, курсив, подчеркивание). </a:t>
            </a:r>
          </a:p>
          <a:p>
            <a:pPr algn="just"/>
            <a:r>
              <a:rPr lang="ru-RU" sz="1400" spc="0" dirty="0"/>
              <a:t>Размеры полей страницы: </a:t>
            </a:r>
            <a:r>
              <a:rPr lang="ru-RU" sz="1400" spc="0" dirty="0">
                <a:solidFill>
                  <a:srgbClr val="176DEA"/>
                </a:solidFill>
              </a:rPr>
              <a:t>левое – 3 см, правое – 1,5 см, нижнее – 2 см, верхнее – 1.5 см</a:t>
            </a:r>
            <a:r>
              <a:rPr lang="ru-RU" sz="1400" spc="0" dirty="0"/>
              <a:t>.</a:t>
            </a:r>
          </a:p>
          <a:p>
            <a:pPr algn="just"/>
            <a:r>
              <a:rPr lang="ru-RU" sz="1400" spc="0" dirty="0">
                <a:solidFill>
                  <a:srgbClr val="176DEA"/>
                </a:solidFill>
              </a:rPr>
              <a:t>Выравнивание текста – по ширине, без отступов и интервалов. Отступ первой строки абзацев – 1,25 см. Междустрочное расстояние – 1,5 строки.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4835" y="237563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«РПЗ»)</a:t>
            </a:r>
            <a:endParaRPr lang="ru-RU" dirty="0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6DBE7A99-86EF-440B-A243-619B221ED38B}"/>
              </a:ext>
            </a:extLst>
          </p:cNvPr>
          <p:cNvCxnSpPr>
            <a:cxnSpLocks/>
          </p:cNvCxnSpPr>
          <p:nvPr/>
        </p:nvCxnSpPr>
        <p:spPr>
          <a:xfrm>
            <a:off x="8253771" y="808915"/>
            <a:ext cx="0" cy="1731582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9B9A7AD-B501-450B-AF41-F6D546C99ABE}"/>
              </a:ext>
            </a:extLst>
          </p:cNvPr>
          <p:cNvCxnSpPr>
            <a:cxnSpLocks/>
          </p:cNvCxnSpPr>
          <p:nvPr/>
        </p:nvCxnSpPr>
        <p:spPr>
          <a:xfrm>
            <a:off x="11685015" y="1561888"/>
            <a:ext cx="0" cy="412701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0F26EAC-B194-4037-BA30-D6AAE870118C}"/>
              </a:ext>
            </a:extLst>
          </p:cNvPr>
          <p:cNvCxnSpPr>
            <a:cxnSpLocks/>
          </p:cNvCxnSpPr>
          <p:nvPr/>
        </p:nvCxnSpPr>
        <p:spPr>
          <a:xfrm>
            <a:off x="11685015" y="1879160"/>
            <a:ext cx="287187" cy="0"/>
          </a:xfrm>
          <a:prstGeom prst="straightConnector1">
            <a:avLst/>
          </a:prstGeom>
          <a:ln w="12700">
            <a:solidFill>
              <a:srgbClr val="176D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FDEBEF65-E5E3-40BD-B07F-9F75628E37DF}"/>
              </a:ext>
            </a:extLst>
          </p:cNvPr>
          <p:cNvCxnSpPr>
            <a:cxnSpLocks/>
          </p:cNvCxnSpPr>
          <p:nvPr/>
        </p:nvCxnSpPr>
        <p:spPr>
          <a:xfrm>
            <a:off x="8253771" y="897098"/>
            <a:ext cx="247207" cy="0"/>
          </a:xfrm>
          <a:prstGeom prst="straightConnector1">
            <a:avLst/>
          </a:prstGeom>
          <a:ln w="12700">
            <a:solidFill>
              <a:srgbClr val="176D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AAF72AB-BFFA-4BD1-B70A-EEB846DF5913}"/>
              </a:ext>
            </a:extLst>
          </p:cNvPr>
          <p:cNvCxnSpPr>
            <a:cxnSpLocks/>
          </p:cNvCxnSpPr>
          <p:nvPr/>
        </p:nvCxnSpPr>
        <p:spPr>
          <a:xfrm>
            <a:off x="6380115" y="897098"/>
            <a:ext cx="1884103" cy="0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A92FE75-88D3-4C5E-8CA7-7A83CCD921BD}"/>
              </a:ext>
            </a:extLst>
          </p:cNvPr>
          <p:cNvSpPr/>
          <p:nvPr/>
        </p:nvSpPr>
        <p:spPr>
          <a:xfrm>
            <a:off x="6323264" y="625779"/>
            <a:ext cx="1851523" cy="251607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Отступ первой строки 1,25</a:t>
            </a:r>
            <a:r>
              <a:rPr lang="en-US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</a:t>
            </a: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см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BF059AD-7A22-4DE5-90FD-34914E32FA68}"/>
              </a:ext>
            </a:extLst>
          </p:cNvPr>
          <p:cNvSpPr/>
          <p:nvPr/>
        </p:nvSpPr>
        <p:spPr>
          <a:xfrm>
            <a:off x="11425417" y="1270985"/>
            <a:ext cx="490379" cy="251607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1,5</a:t>
            </a:r>
            <a:r>
              <a:rPr lang="en-US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</a:t>
            </a: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см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99805E1-2F91-446F-8D60-EB95A59A8484}"/>
              </a:ext>
            </a:extLst>
          </p:cNvPr>
          <p:cNvCxnSpPr>
            <a:cxnSpLocks/>
          </p:cNvCxnSpPr>
          <p:nvPr/>
        </p:nvCxnSpPr>
        <p:spPr>
          <a:xfrm>
            <a:off x="10449273" y="6204847"/>
            <a:ext cx="618502" cy="0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258FE521-B7E3-4B79-B323-879D0C2B49F1}"/>
              </a:ext>
            </a:extLst>
          </p:cNvPr>
          <p:cNvCxnSpPr>
            <a:cxnSpLocks/>
          </p:cNvCxnSpPr>
          <p:nvPr/>
        </p:nvCxnSpPr>
        <p:spPr>
          <a:xfrm>
            <a:off x="10526755" y="6204847"/>
            <a:ext cx="0" cy="457210"/>
          </a:xfrm>
          <a:prstGeom prst="straightConnector1">
            <a:avLst/>
          </a:prstGeom>
          <a:ln w="12700">
            <a:solidFill>
              <a:srgbClr val="176D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09F5459-B5F6-4DC2-A910-8087EF37B7CE}"/>
              </a:ext>
            </a:extLst>
          </p:cNvPr>
          <p:cNvSpPr/>
          <p:nvPr/>
        </p:nvSpPr>
        <p:spPr>
          <a:xfrm>
            <a:off x="9880170" y="6293383"/>
            <a:ext cx="559440" cy="237886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2</a:t>
            </a:r>
            <a:r>
              <a:rPr lang="en-US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</a:t>
            </a: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см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21D345DA-73E0-4B6E-8923-521799ACBA64}"/>
              </a:ext>
            </a:extLst>
          </p:cNvPr>
          <p:cNvCxnSpPr>
            <a:cxnSpLocks/>
          </p:cNvCxnSpPr>
          <p:nvPr/>
        </p:nvCxnSpPr>
        <p:spPr>
          <a:xfrm>
            <a:off x="7661127" y="2471937"/>
            <a:ext cx="592644" cy="0"/>
          </a:xfrm>
          <a:prstGeom prst="straightConnector1">
            <a:avLst/>
          </a:prstGeom>
          <a:ln w="12700">
            <a:solidFill>
              <a:srgbClr val="176D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C37DF90-A8AC-41F9-B460-DC2C153D19F5}"/>
              </a:ext>
            </a:extLst>
          </p:cNvPr>
          <p:cNvSpPr/>
          <p:nvPr/>
        </p:nvSpPr>
        <p:spPr>
          <a:xfrm>
            <a:off x="7753036" y="2124573"/>
            <a:ext cx="426871" cy="251607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3 </a:t>
            </a: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см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E91DAF77-8FA1-42DA-9792-0C7FDB2435E5}"/>
              </a:ext>
            </a:extLst>
          </p:cNvPr>
          <p:cNvCxnSpPr>
            <a:cxnSpLocks/>
          </p:cNvCxnSpPr>
          <p:nvPr/>
        </p:nvCxnSpPr>
        <p:spPr>
          <a:xfrm>
            <a:off x="8493857" y="804583"/>
            <a:ext cx="0" cy="843584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D265ED1B-6960-4975-B7ED-B7753E443E85}"/>
              </a:ext>
            </a:extLst>
          </p:cNvPr>
          <p:cNvCxnSpPr>
            <a:cxnSpLocks/>
          </p:cNvCxnSpPr>
          <p:nvPr/>
        </p:nvCxnSpPr>
        <p:spPr>
          <a:xfrm>
            <a:off x="8089887" y="3748141"/>
            <a:ext cx="949201" cy="0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88B04BA-610D-4A5E-9565-DD468E52E914}"/>
              </a:ext>
            </a:extLst>
          </p:cNvPr>
          <p:cNvCxnSpPr>
            <a:cxnSpLocks/>
          </p:cNvCxnSpPr>
          <p:nvPr/>
        </p:nvCxnSpPr>
        <p:spPr>
          <a:xfrm>
            <a:off x="8041293" y="3567903"/>
            <a:ext cx="887197" cy="0"/>
          </a:xfrm>
          <a:prstGeom prst="line">
            <a:avLst/>
          </a:prstGeom>
          <a:ln w="12700">
            <a:solidFill>
              <a:srgbClr val="176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272CA51F-C998-4BD0-9F76-088E51C423E1}"/>
              </a:ext>
            </a:extLst>
          </p:cNvPr>
          <p:cNvCxnSpPr>
            <a:cxnSpLocks/>
          </p:cNvCxnSpPr>
          <p:nvPr/>
        </p:nvCxnSpPr>
        <p:spPr>
          <a:xfrm>
            <a:off x="8220720" y="3567903"/>
            <a:ext cx="0" cy="180238"/>
          </a:xfrm>
          <a:prstGeom prst="straightConnector1">
            <a:avLst/>
          </a:prstGeom>
          <a:ln w="12700">
            <a:solidFill>
              <a:srgbClr val="176DE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C5185AB-31A7-433B-A45D-353EDDEB2F59}"/>
              </a:ext>
            </a:extLst>
          </p:cNvPr>
          <p:cNvSpPr/>
          <p:nvPr/>
        </p:nvSpPr>
        <p:spPr>
          <a:xfrm>
            <a:off x="7570892" y="3804777"/>
            <a:ext cx="1110961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Междустрочный</a:t>
            </a:r>
            <a:b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интервал 1,5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5078571-E724-46EE-B8A6-5566685CC2E2}"/>
              </a:ext>
            </a:extLst>
          </p:cNvPr>
          <p:cNvSpPr/>
          <p:nvPr/>
        </p:nvSpPr>
        <p:spPr>
          <a:xfrm>
            <a:off x="10163809" y="1054270"/>
            <a:ext cx="1076303" cy="251607"/>
          </a:xfrm>
          <a:prstGeom prst="rect">
            <a:avLst/>
          </a:prstGeom>
          <a:solidFill>
            <a:schemeClr val="bg1"/>
          </a:solidFill>
          <a:ln w="12700">
            <a:solidFill>
              <a:srgbClr val="176DE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Пропуск строки</a:t>
            </a:r>
          </a:p>
        </p:txBody>
      </p: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83FAC7EB-9864-4E96-94CA-F34C2CC6DCB4}"/>
              </a:ext>
            </a:extLst>
          </p:cNvPr>
          <p:cNvCxnSpPr>
            <a:cxnSpLocks/>
            <a:stCxn id="64" idx="1"/>
          </p:cNvCxnSpPr>
          <p:nvPr/>
        </p:nvCxnSpPr>
        <p:spPr>
          <a:xfrm flipH="1" flipV="1">
            <a:off x="9665661" y="1065268"/>
            <a:ext cx="498148" cy="114806"/>
          </a:xfrm>
          <a:prstGeom prst="straightConnector1">
            <a:avLst/>
          </a:prstGeom>
          <a:ln w="12700">
            <a:solidFill>
              <a:srgbClr val="176DE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AC00D1A9-F7BE-4712-BEBD-FBEF886049C8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9665661" y="1180074"/>
            <a:ext cx="498148" cy="216715"/>
          </a:xfrm>
          <a:prstGeom prst="straightConnector1">
            <a:avLst/>
          </a:prstGeom>
          <a:ln w="12700">
            <a:solidFill>
              <a:srgbClr val="176DE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0918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3">
            <a:extLst>
              <a:ext uri="{FF2B5EF4-FFF2-40B4-BE49-F238E27FC236}">
                <a16:creationId xmlns:a16="http://schemas.microsoft.com/office/drawing/2014/main" id="{E5C486A2-04A2-FE8E-F9BF-1BAAD01B0E36}"/>
              </a:ext>
            </a:extLst>
          </p:cNvPr>
          <p:cNvSpPr txBox="1"/>
          <p:nvPr/>
        </p:nvSpPr>
        <p:spPr>
          <a:xfrm>
            <a:off x="513723" y="280049"/>
            <a:ext cx="49885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ОБЩИЕ ТРЕБОВАНИЯ ПО РПЗ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E6AA95-D20D-C49A-B505-7B2FF15C0D37}"/>
              </a:ext>
            </a:extLst>
          </p:cNvPr>
          <p:cNvSpPr/>
          <p:nvPr/>
        </p:nvSpPr>
        <p:spPr>
          <a:xfrm>
            <a:off x="-1" y="1172303"/>
            <a:ext cx="7516906" cy="1594534"/>
          </a:xfrm>
          <a:prstGeom prst="rect">
            <a:avLst/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69;p3">
            <a:extLst>
              <a:ext uri="{FF2B5EF4-FFF2-40B4-BE49-F238E27FC236}">
                <a16:creationId xmlns:a16="http://schemas.microsoft.com/office/drawing/2014/main" id="{C5446DE0-DE9B-A397-DB23-C4DE72FA926B}"/>
              </a:ext>
            </a:extLst>
          </p:cNvPr>
          <p:cNvSpPr txBox="1"/>
          <p:nvPr/>
        </p:nvSpPr>
        <p:spPr>
          <a:xfrm>
            <a:off x="330833" y="1278040"/>
            <a:ext cx="4836589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Рекомендации по оформлению расчетно-пояснительной записки</a:t>
            </a:r>
          </a:p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(ГОСТ 2.105-2019)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AD2F35E-5352-8204-310C-75813E8780B3}"/>
              </a:ext>
            </a:extLst>
          </p:cNvPr>
          <p:cNvSpPr txBox="1"/>
          <p:nvPr/>
        </p:nvSpPr>
        <p:spPr>
          <a:xfrm>
            <a:off x="330834" y="2893838"/>
            <a:ext cx="7186071" cy="346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 algn="just"/>
            <a:r>
              <a:rPr lang="ru-RU" sz="1400" spc="0" dirty="0"/>
              <a:t>Нумерация листов: </a:t>
            </a:r>
            <a:r>
              <a:rPr lang="ru-RU" sz="1400" spc="0" dirty="0">
                <a:solidFill>
                  <a:srgbClr val="176DEA"/>
                </a:solidFill>
              </a:rPr>
              <a:t>титульный лист – первый </a:t>
            </a:r>
            <a:r>
              <a:rPr lang="ru-RU" sz="1400" spc="0" dirty="0"/>
              <a:t>(номер не ставят), со следующего листа нумерация проставляется </a:t>
            </a:r>
            <a:r>
              <a:rPr lang="ru-RU" sz="1400" spc="0" dirty="0">
                <a:solidFill>
                  <a:srgbClr val="176DEA"/>
                </a:solidFill>
              </a:rPr>
              <a:t>в рамке основной надписи</a:t>
            </a:r>
            <a:r>
              <a:rPr lang="ru-RU" sz="1400" spc="0" dirty="0"/>
              <a:t>. Размеры колонтитулов </a:t>
            </a:r>
            <a:r>
              <a:rPr lang="ru-RU" sz="1400" spc="0" dirty="0">
                <a:solidFill>
                  <a:srgbClr val="176DEA"/>
                </a:solidFill>
              </a:rPr>
              <a:t>1,25 см</a:t>
            </a:r>
            <a:r>
              <a:rPr lang="ru-RU" sz="1400" spc="0" dirty="0"/>
              <a:t>. Верхний колонтитул – </a:t>
            </a:r>
            <a:r>
              <a:rPr lang="ru-RU" sz="1400" spc="0" dirty="0">
                <a:solidFill>
                  <a:srgbClr val="176DEA"/>
                </a:solidFill>
              </a:rPr>
              <a:t>пустой</a:t>
            </a:r>
            <a:r>
              <a:rPr lang="ru-RU" sz="1400" spc="0" dirty="0"/>
              <a:t>.</a:t>
            </a:r>
          </a:p>
          <a:p>
            <a:pPr algn="just"/>
            <a:r>
              <a:rPr lang="ru-RU" sz="1400" spc="0" dirty="0"/>
              <a:t>Заголовки структурных элементов РПЗ </a:t>
            </a:r>
            <a:r>
              <a:rPr lang="ru-RU" sz="1400" spc="0" dirty="0">
                <a:solidFill>
                  <a:srgbClr val="176DEA"/>
                </a:solidFill>
              </a:rPr>
              <a:t>не нумеруют и располагают по центру без точки в конце</a:t>
            </a:r>
            <a:r>
              <a:rPr lang="ru-RU" sz="1400" spc="0" dirty="0"/>
              <a:t>. Набирают </a:t>
            </a:r>
            <a:r>
              <a:rPr lang="ru-RU" sz="1400" spc="0" dirty="0">
                <a:solidFill>
                  <a:srgbClr val="176DEA"/>
                </a:solidFill>
              </a:rPr>
              <a:t>прописными буквами без подчеркивая</a:t>
            </a:r>
            <a:r>
              <a:rPr lang="ru-RU" sz="1400" spc="0" dirty="0"/>
              <a:t>: РЕФЕРАТ, СОДЕРЖАНИЕ, ОПРЕДЕЛЕНИЯ (если требуется), ОБОЗНАЧЕНИЯ И СОКРАЩЕНИЯ (если требуется), ВВЕДЕНИЕ, ЗАКЛЮЧЕНИЕ, СПИСОК ИСПОЛЬЗОВАННЫХ ИСТОЧНИКОВ, ПРИЛОЖЕНИЯ (если требуется). Для заголовков допускается шрифт </a:t>
            </a:r>
            <a:r>
              <a:rPr lang="ru-RU" sz="1400" spc="0" dirty="0">
                <a:solidFill>
                  <a:srgbClr val="176DEA"/>
                </a:solidFill>
              </a:rPr>
              <a:t>16 пунктов</a:t>
            </a:r>
            <a:r>
              <a:rPr lang="ru-RU" sz="1400" spc="0" dirty="0"/>
              <a:t>, </a:t>
            </a:r>
            <a:r>
              <a:rPr lang="ru-RU" sz="1400" spc="0" dirty="0">
                <a:solidFill>
                  <a:srgbClr val="176DEA"/>
                </a:solidFill>
              </a:rPr>
              <a:t>полужирный</a:t>
            </a:r>
            <a:r>
              <a:rPr lang="ru-RU" sz="1400" spc="0" dirty="0"/>
              <a:t>. Каждый структурный элемент и раздел РПЗ начинают </a:t>
            </a:r>
            <a:r>
              <a:rPr lang="ru-RU" sz="1400" spc="0" dirty="0">
                <a:solidFill>
                  <a:srgbClr val="176DEA"/>
                </a:solidFill>
              </a:rPr>
              <a:t>с новой страницы</a:t>
            </a:r>
            <a:r>
              <a:rPr lang="ru-RU" sz="1400" spc="0" dirty="0"/>
              <a:t>. Переносы слов в заголовках </a:t>
            </a:r>
            <a:r>
              <a:rPr lang="ru-RU" sz="1400" spc="0" dirty="0">
                <a:solidFill>
                  <a:srgbClr val="176DEA"/>
                </a:solidFill>
              </a:rPr>
              <a:t>не допускаются</a:t>
            </a:r>
            <a:r>
              <a:rPr lang="ru-RU" sz="1400" spc="0" dirty="0"/>
              <a:t>.</a:t>
            </a:r>
          </a:p>
          <a:p>
            <a:pPr algn="just"/>
            <a:r>
              <a:rPr lang="ru-RU" sz="1400" spc="0" dirty="0"/>
              <a:t>СПИСОК ИСПОЛЬЗОВАННЫХ ИСТОЧНИКОВ – </a:t>
            </a:r>
            <a:r>
              <a:rPr lang="ru-RU" sz="1400" spc="0" dirty="0">
                <a:solidFill>
                  <a:srgbClr val="176DEA"/>
                </a:solidFill>
              </a:rPr>
              <a:t>обязательный</a:t>
            </a:r>
            <a:r>
              <a:rPr lang="ru-RU" sz="1400" spc="0" dirty="0"/>
              <a:t> заголовок в РПЗ!</a:t>
            </a:r>
          </a:p>
          <a:p>
            <a:pPr algn="just"/>
            <a:r>
              <a:rPr lang="ru-RU" sz="1400" spc="0" dirty="0"/>
              <a:t>После номера раздела, подраздела, пункта, подпункта и в конце заголовка </a:t>
            </a:r>
            <a:r>
              <a:rPr lang="ru-RU" sz="1400" spc="0" dirty="0">
                <a:solidFill>
                  <a:srgbClr val="176DEA"/>
                </a:solidFill>
              </a:rPr>
              <a:t>точка не ставится</a:t>
            </a:r>
            <a:r>
              <a:rPr lang="ru-RU" sz="1400" spc="0" dirty="0"/>
              <a:t>. Если заголовок состоит из нескольких предложений, </a:t>
            </a:r>
            <a:r>
              <a:rPr lang="ru-RU" sz="1400" spc="0" dirty="0">
                <a:solidFill>
                  <a:srgbClr val="176DEA"/>
                </a:solidFill>
              </a:rPr>
              <a:t>каждое должно заканчиваться точкой, кроме последнего.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58" y="464809"/>
            <a:ext cx="4342308" cy="6129993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874835" y="237563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02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3">
            <a:extLst>
              <a:ext uri="{FF2B5EF4-FFF2-40B4-BE49-F238E27FC236}">
                <a16:creationId xmlns:a16="http://schemas.microsoft.com/office/drawing/2014/main" id="{E5C486A2-04A2-FE8E-F9BF-1BAAD01B0E36}"/>
              </a:ext>
            </a:extLst>
          </p:cNvPr>
          <p:cNvSpPr txBox="1"/>
          <p:nvPr/>
        </p:nvSpPr>
        <p:spPr>
          <a:xfrm>
            <a:off x="513723" y="280049"/>
            <a:ext cx="49885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ОБЩИЕ ТРЕБОВАНИЯ ПО РПЗ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E6AA95-D20D-C49A-B505-7B2FF15C0D37}"/>
              </a:ext>
            </a:extLst>
          </p:cNvPr>
          <p:cNvSpPr/>
          <p:nvPr/>
        </p:nvSpPr>
        <p:spPr>
          <a:xfrm>
            <a:off x="-1" y="1172303"/>
            <a:ext cx="7516906" cy="1594534"/>
          </a:xfrm>
          <a:prstGeom prst="rect">
            <a:avLst/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69;p3">
            <a:extLst>
              <a:ext uri="{FF2B5EF4-FFF2-40B4-BE49-F238E27FC236}">
                <a16:creationId xmlns:a16="http://schemas.microsoft.com/office/drawing/2014/main" id="{C5446DE0-DE9B-A397-DB23-C4DE72FA926B}"/>
              </a:ext>
            </a:extLst>
          </p:cNvPr>
          <p:cNvSpPr txBox="1"/>
          <p:nvPr/>
        </p:nvSpPr>
        <p:spPr>
          <a:xfrm>
            <a:off x="330833" y="1278040"/>
            <a:ext cx="4836589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Рекомендации по оформлению расчетно-пояснительной записки</a:t>
            </a:r>
          </a:p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(ГОСТ 2.105-2019)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AD2F35E-5352-8204-310C-75813E8780B3}"/>
              </a:ext>
            </a:extLst>
          </p:cNvPr>
          <p:cNvSpPr txBox="1"/>
          <p:nvPr/>
        </p:nvSpPr>
        <p:spPr>
          <a:xfrm>
            <a:off x="330834" y="2893838"/>
            <a:ext cx="7186071" cy="272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 algn="just"/>
            <a:r>
              <a:rPr lang="ru-RU" sz="1400" spc="0" dirty="0"/>
              <a:t>На все таблицы в тексте дают </a:t>
            </a:r>
            <a:r>
              <a:rPr lang="ru-RU" sz="1400" spc="0" dirty="0">
                <a:solidFill>
                  <a:srgbClr val="176DEA"/>
                </a:solidFill>
              </a:rPr>
              <a:t>ссылки</a:t>
            </a:r>
            <a:r>
              <a:rPr lang="ru-RU" sz="1400" spc="0" dirty="0"/>
              <a:t>. Таблица располагают сразу </a:t>
            </a:r>
            <a:r>
              <a:rPr lang="ru-RU" sz="1400" spc="0" dirty="0">
                <a:solidFill>
                  <a:srgbClr val="176DEA"/>
                </a:solidFill>
              </a:rPr>
              <a:t>после</a:t>
            </a:r>
            <a:r>
              <a:rPr lang="ru-RU" sz="1400" spc="0" dirty="0"/>
              <a:t> абзаца с первой ссылкой на нее. Таблицу выравнивают </a:t>
            </a:r>
            <a:r>
              <a:rPr lang="ru-RU" sz="1400" spc="0" dirty="0">
                <a:solidFill>
                  <a:srgbClr val="176DEA"/>
                </a:solidFill>
              </a:rPr>
              <a:t>по центру</a:t>
            </a:r>
            <a:r>
              <a:rPr lang="ru-RU" sz="1400" spc="0" dirty="0"/>
              <a:t> относительно текста, а название с номером указывают </a:t>
            </a:r>
            <a:r>
              <a:rPr lang="ru-RU" sz="1400" spc="0" dirty="0">
                <a:solidFill>
                  <a:srgbClr val="176DEA"/>
                </a:solidFill>
              </a:rPr>
              <a:t>над</a:t>
            </a:r>
            <a:r>
              <a:rPr lang="ru-RU" sz="1400" spc="0" dirty="0"/>
              <a:t> таблицей, начиная </a:t>
            </a:r>
            <a:r>
              <a:rPr lang="ru-RU" sz="1400" spc="0" dirty="0">
                <a:solidFill>
                  <a:srgbClr val="176DEA"/>
                </a:solidFill>
              </a:rPr>
              <a:t>от левого края</a:t>
            </a:r>
            <a:r>
              <a:rPr lang="ru-RU" sz="1400" spc="0" dirty="0"/>
              <a:t> таблицы.</a:t>
            </a:r>
          </a:p>
          <a:p>
            <a:pPr algn="just"/>
            <a:r>
              <a:rPr lang="ru-RU" sz="1400" spc="0" dirty="0"/>
              <a:t>На все рисунки (иллюстрации) в тексте дают </a:t>
            </a:r>
            <a:r>
              <a:rPr lang="ru-RU" sz="1400" spc="0" dirty="0">
                <a:solidFill>
                  <a:srgbClr val="176DEA"/>
                </a:solidFill>
              </a:rPr>
              <a:t>ссылки</a:t>
            </a:r>
            <a:r>
              <a:rPr lang="ru-RU" sz="1400" spc="0" dirty="0"/>
              <a:t>. Рисунки (иллюстрации) выравнивают </a:t>
            </a:r>
            <a:r>
              <a:rPr lang="ru-RU" sz="1400" spc="0" dirty="0">
                <a:solidFill>
                  <a:srgbClr val="176DEA"/>
                </a:solidFill>
              </a:rPr>
              <a:t>по горизонтали по центру</a:t>
            </a:r>
            <a:r>
              <a:rPr lang="ru-RU" sz="1400" spc="0" dirty="0"/>
              <a:t> относительно текста с номером и названием, которые указывают </a:t>
            </a:r>
            <a:r>
              <a:rPr lang="ru-RU" sz="1400" spc="0" dirty="0">
                <a:solidFill>
                  <a:srgbClr val="176DEA"/>
                </a:solidFill>
              </a:rPr>
              <a:t>под</a:t>
            </a:r>
            <a:r>
              <a:rPr lang="ru-RU" sz="1400" spc="0" dirty="0"/>
              <a:t> иллюстрацией отдельным абзацем </a:t>
            </a:r>
            <a:r>
              <a:rPr lang="ru-RU" sz="1400" spc="0" dirty="0">
                <a:solidFill>
                  <a:srgbClr val="176DEA"/>
                </a:solidFill>
              </a:rPr>
              <a:t>без отступа первой строки</a:t>
            </a:r>
            <a:r>
              <a:rPr lang="ru-RU" sz="1400" spc="0" dirty="0"/>
              <a:t>. Расшифровка символов и позиций, нанесенных на рисунок, </a:t>
            </a:r>
            <a:r>
              <a:rPr lang="ru-RU" sz="1400" spc="0" dirty="0">
                <a:solidFill>
                  <a:srgbClr val="176DEA"/>
                </a:solidFill>
              </a:rPr>
              <a:t>обязательна</a:t>
            </a:r>
            <a:r>
              <a:rPr lang="ru-RU" sz="1400" spc="0" dirty="0"/>
              <a:t>. Подрисуночные надписи приводится  </a:t>
            </a:r>
            <a:r>
              <a:rPr lang="ru-RU" sz="1400" spc="0" dirty="0">
                <a:solidFill>
                  <a:srgbClr val="176DEA"/>
                </a:solidFill>
              </a:rPr>
              <a:t>между </a:t>
            </a:r>
            <a:r>
              <a:rPr lang="ru-RU" sz="1400" spc="0" dirty="0"/>
              <a:t>иллюстрацией и названием рисунка, </a:t>
            </a:r>
            <a:r>
              <a:rPr lang="ru-RU" sz="1400" spc="0" dirty="0">
                <a:solidFill>
                  <a:srgbClr val="176DEA"/>
                </a:solidFill>
              </a:rPr>
              <a:t>выравниваются по центу </a:t>
            </a:r>
            <a:r>
              <a:rPr lang="ru-RU" sz="1400" spc="0" dirty="0"/>
              <a:t>размером </a:t>
            </a:r>
            <a:r>
              <a:rPr lang="ru-RU" sz="1400" spc="0" dirty="0">
                <a:solidFill>
                  <a:srgbClr val="176DEA"/>
                </a:solidFill>
              </a:rPr>
              <a:t>12 пунктов.</a:t>
            </a:r>
            <a:endParaRPr lang="ru-RU" sz="1400" spc="0" dirty="0"/>
          </a:p>
          <a:p>
            <a:pPr algn="just"/>
            <a:endParaRPr lang="ru-RU" sz="1400" spc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8658" b="13405"/>
          <a:stretch/>
        </p:blipFill>
        <p:spPr>
          <a:xfrm>
            <a:off x="463264" y="5459424"/>
            <a:ext cx="2978766" cy="1057242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874835" y="237563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13" y="5373361"/>
            <a:ext cx="2540955" cy="1229368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14" name="Как добавлять рисун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9390" y="510587"/>
            <a:ext cx="4175117" cy="29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2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AA1C0DE8-B5A7-0FA8-6412-C47E8671AEA4}"/>
              </a:ext>
            </a:extLst>
          </p:cNvPr>
          <p:cNvSpPr/>
          <p:nvPr/>
        </p:nvSpPr>
        <p:spPr>
          <a:xfrm>
            <a:off x="10408127" y="3049417"/>
            <a:ext cx="2247236" cy="2247236"/>
          </a:xfrm>
          <a:prstGeom prst="ellipse">
            <a:avLst/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EDD5B25-DF09-DB43-CCB8-E6D9DBB29D88}"/>
              </a:ext>
            </a:extLst>
          </p:cNvPr>
          <p:cNvSpPr/>
          <p:nvPr/>
        </p:nvSpPr>
        <p:spPr>
          <a:xfrm>
            <a:off x="6340907" y="2940227"/>
            <a:ext cx="1553347" cy="1553347"/>
          </a:xfrm>
          <a:prstGeom prst="ellipse">
            <a:avLst/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4E62592-45BF-4C22-0EBD-F92D2521BAC9}"/>
              </a:ext>
            </a:extLst>
          </p:cNvPr>
          <p:cNvSpPr/>
          <p:nvPr/>
        </p:nvSpPr>
        <p:spPr>
          <a:xfrm>
            <a:off x="-1290531" y="3921490"/>
            <a:ext cx="3373821" cy="3373821"/>
          </a:xfrm>
          <a:prstGeom prst="ellipse">
            <a:avLst/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15821"/>
            <a:ext cx="3514935" cy="7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ОБЯЗАННОСТИ РУКОВОДИТЕЛЯ КУРСОВОГО ПРОЕКТА: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380010" y="2057394"/>
            <a:ext cx="3752505" cy="45785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выдать обучающемуся задание на курсовой проект (работу);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оказывать помощь в составлении плана работы над курсовым проектом (работой);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рекомендовать справочную и научную литературу и другие источники информации по теме курсового проекта (работы);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проводить индивидуальные консультации не менее одного раза в неделю;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осуществлять контроль выполнения курсового проекта (работы) с внесением информации в подсистему «Электронный университет»;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регулярно передавать информацию о выполнении курсового проекта (работы) куратору учебной группы.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-RU" sz="1200" dirty="0">
              <a:solidFill>
                <a:srgbClr val="434343"/>
              </a:solidFill>
              <a:effectLst/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557013"/>
            <a:ext cx="0" cy="4728955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816512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Обязанности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553495"/>
            <a:ext cx="0" cy="4728955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69;p3">
            <a:extLst>
              <a:ext uri="{FF2B5EF4-FFF2-40B4-BE49-F238E27FC236}">
                <a16:creationId xmlns:a16="http://schemas.microsoft.com/office/drawing/2014/main" id="{351B7440-4396-6D05-F13F-9CE53F7F90AC}"/>
              </a:ext>
            </a:extLst>
          </p:cNvPr>
          <p:cNvSpPr txBox="1"/>
          <p:nvPr/>
        </p:nvSpPr>
        <p:spPr>
          <a:xfrm>
            <a:off x="4521810" y="1015821"/>
            <a:ext cx="3664226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ВО ВРЕМЯ ПЕРВОЙ КОНСУЛЬТАЦИИ РУКОВОДИТЕЛЬ КУРСОВОГО ПРОЕКТА: 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2057394"/>
            <a:ext cx="3560185" cy="43015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выдает индивидуальные задания на курсовой проект;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разъясняет цель и задачи на курсовой проект;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доводит до сведения обучающихся содержание этапов курсового проекта, требований к их объему и качеству;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характеризует систему оценивания качества выполнения этапов курсового проекта;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перечисляет требования к оформлению курсового проекта;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разъясняет правила и процедуру защиты, критерии оценки курсового проекта.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-RU" sz="1200" dirty="0">
              <a:solidFill>
                <a:srgbClr val="434343"/>
              </a:solidFill>
              <a:effectLst/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31" name="Google Shape;69;p3">
            <a:extLst>
              <a:ext uri="{FF2B5EF4-FFF2-40B4-BE49-F238E27FC236}">
                <a16:creationId xmlns:a16="http://schemas.microsoft.com/office/drawing/2014/main" id="{272AA3F3-32EE-6094-F5F4-5F0BA9EF8171}"/>
              </a:ext>
            </a:extLst>
          </p:cNvPr>
          <p:cNvSpPr txBox="1"/>
          <p:nvPr/>
        </p:nvSpPr>
        <p:spPr>
          <a:xfrm>
            <a:off x="8589086" y="1021498"/>
            <a:ext cx="2276390" cy="7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ОБЯЗАННОСТИ КУРАТОРА ГРУППЫ:</a:t>
            </a:r>
          </a:p>
          <a:p>
            <a:pPr>
              <a:lnSpc>
                <a:spcPct val="115000"/>
              </a:lnSpc>
            </a:pP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8042CA-0A07-745C-7F64-6115A266083C}"/>
              </a:ext>
            </a:extLst>
          </p:cNvPr>
          <p:cNvSpPr txBox="1"/>
          <p:nvPr/>
        </p:nvSpPr>
        <p:spPr>
          <a:xfrm>
            <a:off x="8513441" y="2057394"/>
            <a:ext cx="3063119" cy="30012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 течение семестра проводить смотры выполнения курсовых проектов с целью непрерывного и своевременного мониторинга статуса выполнения задания на курсовое проектирование. За семестр должно пройти не менее трех смотров выполнения курсовых проектов по утвержденному на кафедре расписанию.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-RU" sz="1200" dirty="0">
              <a:solidFill>
                <a:srgbClr val="434343"/>
              </a:solidFill>
              <a:effectLst/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880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3">
            <a:extLst>
              <a:ext uri="{FF2B5EF4-FFF2-40B4-BE49-F238E27FC236}">
                <a16:creationId xmlns:a16="http://schemas.microsoft.com/office/drawing/2014/main" id="{E5C486A2-04A2-FE8E-F9BF-1BAAD01B0E36}"/>
              </a:ext>
            </a:extLst>
          </p:cNvPr>
          <p:cNvSpPr txBox="1"/>
          <p:nvPr/>
        </p:nvSpPr>
        <p:spPr>
          <a:xfrm>
            <a:off x="513723" y="280049"/>
            <a:ext cx="49885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ОБЩИЕ ТРЕБОВАНИЯ ПО РПЗ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E6AA95-D20D-C49A-B505-7B2FF15C0D37}"/>
              </a:ext>
            </a:extLst>
          </p:cNvPr>
          <p:cNvSpPr/>
          <p:nvPr/>
        </p:nvSpPr>
        <p:spPr>
          <a:xfrm>
            <a:off x="-1" y="1172303"/>
            <a:ext cx="7516906" cy="1594534"/>
          </a:xfrm>
          <a:prstGeom prst="rect">
            <a:avLst/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69;p3">
            <a:extLst>
              <a:ext uri="{FF2B5EF4-FFF2-40B4-BE49-F238E27FC236}">
                <a16:creationId xmlns:a16="http://schemas.microsoft.com/office/drawing/2014/main" id="{C5446DE0-DE9B-A397-DB23-C4DE72FA926B}"/>
              </a:ext>
            </a:extLst>
          </p:cNvPr>
          <p:cNvSpPr txBox="1"/>
          <p:nvPr/>
        </p:nvSpPr>
        <p:spPr>
          <a:xfrm>
            <a:off x="330833" y="1278040"/>
            <a:ext cx="4836589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Рекомендации по оформлению расчетно-пояснительной записки</a:t>
            </a:r>
          </a:p>
          <a:p>
            <a:pPr>
              <a:spcBef>
                <a:spcPts val="500"/>
              </a:spcBef>
            </a:pPr>
            <a:r>
              <a:rPr lang="ru-RU" spc="0" dirty="0">
                <a:solidFill>
                  <a:schemeClr val="bg1"/>
                </a:solidFill>
              </a:rPr>
              <a:t>(ГОСТ 2.105-2019)</a:t>
            </a:r>
          </a:p>
        </p:txBody>
      </p:sp>
      <p:sp>
        <p:nvSpPr>
          <p:cNvPr id="6" name="Google Shape;69;p3">
            <a:extLst>
              <a:ext uri="{FF2B5EF4-FFF2-40B4-BE49-F238E27FC236}">
                <a16:creationId xmlns:a16="http://schemas.microsoft.com/office/drawing/2014/main" id="{DAD2F35E-5352-8204-310C-75813E8780B3}"/>
              </a:ext>
            </a:extLst>
          </p:cNvPr>
          <p:cNvSpPr txBox="1"/>
          <p:nvPr/>
        </p:nvSpPr>
        <p:spPr>
          <a:xfrm>
            <a:off x="330834" y="2893838"/>
            <a:ext cx="7186071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 algn="just"/>
            <a:r>
              <a:rPr lang="ru-RU" sz="1400" spc="0" dirty="0"/>
              <a:t>Формулы выделяют </a:t>
            </a:r>
            <a:r>
              <a:rPr lang="ru-RU" sz="1400" spc="0" dirty="0">
                <a:solidFill>
                  <a:srgbClr val="176DEA"/>
                </a:solidFill>
              </a:rPr>
              <a:t>отдельной строкой</a:t>
            </a:r>
            <a:r>
              <a:rPr lang="ru-RU" sz="1400" spc="0" dirty="0"/>
              <a:t>. Расшифровку символов в формулах приводят непосредственно </a:t>
            </a:r>
            <a:r>
              <a:rPr lang="ru-RU" sz="1400" spc="0" dirty="0">
                <a:solidFill>
                  <a:srgbClr val="176DEA"/>
                </a:solidFill>
              </a:rPr>
              <a:t>под формулой в той же последовательности, в которой они даны в формуле</a:t>
            </a:r>
            <a:r>
              <a:rPr lang="ru-RU" sz="1400" spc="0" dirty="0"/>
              <a:t>. Первую строку пояснения начинают со слова </a:t>
            </a:r>
            <a:r>
              <a:rPr lang="ru-RU" sz="1400" spc="0" dirty="0">
                <a:solidFill>
                  <a:srgbClr val="176DEA"/>
                </a:solidFill>
              </a:rPr>
              <a:t>«где» без двоеточия</a:t>
            </a:r>
            <a:r>
              <a:rPr lang="ru-RU" sz="1400" spc="0" dirty="0"/>
              <a:t>, а каждое пояснение (кроме первого) должно начинаться </a:t>
            </a:r>
            <a:r>
              <a:rPr lang="ru-RU" sz="1400" spc="0" dirty="0">
                <a:solidFill>
                  <a:srgbClr val="176DEA"/>
                </a:solidFill>
              </a:rPr>
              <a:t>с новой строки</a:t>
            </a:r>
            <a:r>
              <a:rPr lang="ru-RU" sz="1400" spc="0" dirty="0"/>
              <a:t>. Формулы нумеруют в пределах всего текста </a:t>
            </a:r>
            <a:r>
              <a:rPr lang="ru-RU" sz="1400" spc="0" dirty="0">
                <a:solidFill>
                  <a:srgbClr val="176DEA"/>
                </a:solidFill>
              </a:rPr>
              <a:t>арабскими цифрами в круглых скобках</a:t>
            </a:r>
            <a:r>
              <a:rPr lang="ru-RU" sz="1400" spc="0" dirty="0"/>
              <a:t>. Номер формулы выравнивают </a:t>
            </a:r>
            <a:r>
              <a:rPr lang="ru-RU" sz="1400" spc="0" dirty="0">
                <a:solidFill>
                  <a:srgbClr val="176DEA"/>
                </a:solidFill>
              </a:rPr>
              <a:t>по правому краю текста</a:t>
            </a:r>
            <a:r>
              <a:rPr lang="ru-RU" sz="1400" spc="0" dirty="0"/>
              <a:t>, а саму формулу – </a:t>
            </a:r>
            <a:r>
              <a:rPr lang="ru-RU" sz="1400" spc="0" dirty="0">
                <a:solidFill>
                  <a:srgbClr val="176DEA"/>
                </a:solidFill>
              </a:rPr>
              <a:t>по центру</a:t>
            </a:r>
            <a:r>
              <a:rPr lang="ru-RU" sz="1400" spc="0" dirty="0"/>
              <a:t>.</a:t>
            </a:r>
          </a:p>
          <a:p>
            <a:pPr algn="just"/>
            <a:endParaRPr lang="ru-RU" sz="1400" spc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74835" y="237563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(Приложение «РПЗ»)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89" y="5080176"/>
            <a:ext cx="4188760" cy="1242270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</p:spTree>
    <p:extLst>
      <p:ext uri="{BB962C8B-B14F-4D97-AF65-F5344CB8AC3E}">
        <p14:creationId xmlns:p14="http://schemas.microsoft.com/office/powerpoint/2010/main" val="2112496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599" y="2458362"/>
            <a:ext cx="3447601" cy="1941277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Метод конечных элементов (МКЭ)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86" y="312097"/>
            <a:ext cx="2582987" cy="1658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127" y="312098"/>
            <a:ext cx="2798006" cy="1680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15" y="2155423"/>
            <a:ext cx="2889253" cy="1787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929" y="4073218"/>
            <a:ext cx="2881052" cy="2083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00" y="2070500"/>
            <a:ext cx="3080577" cy="2177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5300" y="4555292"/>
            <a:ext cx="36857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Деталь или сборочная единица для расчета МКЭ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согласовывается с руководителем. </a:t>
            </a:r>
          </a:p>
          <a:p>
            <a:pPr algn="just"/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После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проведения расчета и проверки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руководителем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, расчет отправляется на подпись консультанту, назначенному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согласно таблице распределения. </a:t>
            </a:r>
          </a:p>
        </p:txBody>
      </p:sp>
    </p:spTree>
    <p:extLst>
      <p:ext uri="{BB962C8B-B14F-4D97-AF65-F5344CB8AC3E}">
        <p14:creationId xmlns:p14="http://schemas.microsoft.com/office/powerpoint/2010/main" val="2223759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599" y="2458362"/>
            <a:ext cx="3447601" cy="1941277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D</a:t>
            </a:r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 Модели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111" y="52371"/>
            <a:ext cx="4866169" cy="2062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36" b="97568" l="4822" r="947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9293" y="4265655"/>
            <a:ext cx="4085504" cy="2592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8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6626" y="1985343"/>
            <a:ext cx="2625419" cy="2721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344" y="1254363"/>
            <a:ext cx="3438737" cy="2692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364" y1="30323" x2="36364" y2="30323"/>
                        <a14:foregroundMark x1="58009" y1="7358" x2="58009" y2="7358"/>
                        <a14:foregroundMark x1="40000" y1="13824" x2="40000" y2="13824"/>
                        <a14:foregroundMark x1="41039" y1="13266" x2="41039" y2="13266"/>
                        <a14:foregroundMark x1="67792" y1="31327" x2="67792" y2="31327"/>
                        <a14:foregroundMark x1="66061" y1="31884" x2="66061" y2="31884"/>
                        <a14:foregroundMark x1="63463" y1="31884" x2="63463" y2="31884"/>
                        <a14:foregroundMark x1="60000" y1="32107" x2="60000" y2="32107"/>
                        <a14:foregroundMark x1="61126" y1="30658" x2="61126" y2="30658"/>
                        <a14:foregroundMark x1="76017" y1="25975" x2="76017" y2="25975"/>
                        <a14:foregroundMark x1="78095" y1="27202" x2="78095" y2="27202"/>
                        <a14:foregroundMark x1="80000" y1="27313" x2="80000" y2="27313"/>
                        <a14:foregroundMark x1="87879" y1="31215" x2="87879" y2="31215"/>
                        <a14:foregroundMark x1="88918" y1="32664" x2="88918" y2="32664"/>
                        <a14:foregroundMark x1="93593" y1="34002" x2="93593" y2="34002"/>
                        <a14:foregroundMark x1="88831" y1="31215" x2="88831" y2="31215"/>
                        <a14:foregroundMark x1="86494" y1="30323" x2="86494" y2="30323"/>
                        <a14:foregroundMark x1="83377" y1="28763" x2="83377" y2="28763"/>
                        <a14:foregroundMark x1="84762" y1="28986" x2="84762" y2="28986"/>
                        <a14:foregroundMark x1="86407" y1="29877" x2="86407" y2="29877"/>
                        <a14:foregroundMark x1="85714" y1="29654" x2="85714" y2="29654"/>
                        <a14:foregroundMark x1="87792" y1="30323" x2="87792" y2="30323"/>
                        <a14:foregroundMark x1="91515" y1="32219" x2="91515" y2="32219"/>
                        <a14:foregroundMark x1="73247" y1="27425" x2="73247" y2="27425"/>
                        <a14:foregroundMark x1="69091" y1="28094" x2="69091" y2="28094"/>
                        <a14:foregroundMark x1="72814" y1="27202" x2="72814" y2="27202"/>
                        <a14:foregroundMark x1="74459" y1="26756" x2="74459" y2="26756"/>
                        <a14:foregroundMark x1="73939" y1="26644" x2="73939" y2="26644"/>
                        <a14:foregroundMark x1="70736" y1="27648" x2="70736" y2="27648"/>
                        <a14:foregroundMark x1="67965" y1="28317" x2="67965" y2="28317"/>
                        <a14:foregroundMark x1="66494" y1="28986" x2="66494" y2="28986"/>
                        <a14:foregroundMark x1="13247" y1="53066" x2="13247" y2="53066"/>
                        <a14:foregroundMark x1="14199" y1="51951" x2="14199" y2="51951"/>
                        <a14:foregroundMark x1="14545" y1="50948" x2="14545" y2="50948"/>
                        <a14:foregroundMark x1="14978" y1="50279" x2="14978" y2="50279"/>
                        <a14:foregroundMark x1="15238" y1="49275" x2="15238" y2="492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3867" y="3946403"/>
            <a:ext cx="3278955" cy="25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3660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599" y="1772562"/>
            <a:ext cx="3447601" cy="4673958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Основные листы</a:t>
            </a:r>
            <a:b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В зависимости от темы.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Стандартно: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1 лист – Общий вид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2 лист – Основной разрез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3 лист – Разрезы мест. которые не видно на 2 листе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4 лист – Изометрия 3</a:t>
            </a:r>
            <a:r>
              <a:rPr lang="en-US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D </a:t>
            </a: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модели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Полные примеры листов по всем темам КП можно увидеть на стенде кафедры</a:t>
            </a:r>
            <a:br>
              <a:rPr lang="ru-RU" sz="18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</a:br>
            <a:endParaRPr lang="ru-RU" sz="1800" b="1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40366" y="1143000"/>
            <a:ext cx="2581672" cy="1830046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9778" y="1143000"/>
            <a:ext cx="2578465" cy="1829878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436895" y="1143001"/>
            <a:ext cx="2565736" cy="1829878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676" y="4192517"/>
            <a:ext cx="2581672" cy="1830376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828" y="4195292"/>
            <a:ext cx="2560935" cy="1816856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243" y="4201642"/>
            <a:ext cx="2588983" cy="1828975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87918" y="6357818"/>
            <a:ext cx="7572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На 4 лист выводится 3</a:t>
            </a:r>
            <a:r>
              <a:rPr lang="en-US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D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 модель узла или агрегата, согласованная с руководителем!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7470" y="3699308"/>
            <a:ext cx="433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Примеры листов по КП «Торсионная подвеска»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1102" y="665563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Примеры листов по КП «Вальная коробка передач»</a:t>
            </a:r>
          </a:p>
        </p:txBody>
      </p:sp>
    </p:spTree>
    <p:extLst>
      <p:ext uri="{BB962C8B-B14F-4D97-AF65-F5344CB8AC3E}">
        <p14:creationId xmlns:p14="http://schemas.microsoft.com/office/powerpoint/2010/main" val="162907033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599" y="1600200"/>
            <a:ext cx="3447601" cy="2799439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Рабочие чертежи</a:t>
            </a:r>
            <a:b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600" b="1" dirty="0">
                <a:solidFill>
                  <a:srgbClr val="D4E6FF"/>
                </a:solidFill>
                <a:latin typeface="ALS Sector Regular" pitchFamily="2" charset="0"/>
                <a:cs typeface="ALS Sector Regular" pitchFamily="2" charset="0"/>
              </a:rPr>
              <a:t>Выдаются руководителем КП, проверяются норм. Контролером чертежей</a:t>
            </a:r>
            <a:endParaRPr lang="ru-RU" sz="1600" b="1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75" y="506730"/>
            <a:ext cx="2206226" cy="3130223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232" y="465307"/>
            <a:ext cx="2251561" cy="3196590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18075" y="140241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Примеры рабочих чертежей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532" y="3742686"/>
            <a:ext cx="4136511" cy="2941109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249" y="3354334"/>
            <a:ext cx="2314485" cy="3348807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122217" y="676950"/>
            <a:ext cx="2708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Детали для рабочих чертежей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согласовываются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с руководителем. </a:t>
            </a:r>
          </a:p>
          <a:p>
            <a:pPr algn="just"/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После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выполнения рабочих чертежей и проверки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руководителем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, чертежи отправляются на подпись консультанту, назначенному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согласно таблице распределения. </a:t>
            </a:r>
          </a:p>
        </p:txBody>
      </p:sp>
    </p:spTree>
    <p:extLst>
      <p:ext uri="{BB962C8B-B14F-4D97-AF65-F5344CB8AC3E}">
        <p14:creationId xmlns:p14="http://schemas.microsoft.com/office/powerpoint/2010/main" val="305515303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776332" y="4398216"/>
            <a:ext cx="3299618" cy="2341664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744" y="3019881"/>
            <a:ext cx="2081678" cy="818239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Подписи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22666" y="113528"/>
            <a:ext cx="78550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Все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чертежи и расчеты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должны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быть подписаны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студентом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</a:t>
            </a:r>
          </a:p>
          <a:p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Все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чертежи и расчеты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должны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быть подписаны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руководителем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 </a:t>
            </a:r>
          </a:p>
          <a:p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На титульном листе 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РПЗ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 должна 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быть подпись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консультанта по МКЭ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 </a:t>
            </a:r>
          </a:p>
          <a:p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На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двух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рабочих чертежах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должна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быть подпись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консультанта по рабочим чертежам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 </a:t>
            </a:r>
          </a:p>
          <a:p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После получения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всех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подписей, подписывается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ответственный за КП 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(Холоденко В.Б.) </a:t>
            </a:r>
            <a:b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</a:b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и проставляет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баллы за семестр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98" y="1498783"/>
            <a:ext cx="1822783" cy="2586190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70850" y="1473249"/>
            <a:ext cx="4006850" cy="2840299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614" y="2524770"/>
            <a:ext cx="1923607" cy="2758010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29" y="4162159"/>
            <a:ext cx="1815652" cy="2577721"/>
          </a:xfrm>
          <a:prstGeom prst="rect">
            <a:avLst/>
          </a:prstGeom>
          <a:ln w="19050">
            <a:solidFill>
              <a:srgbClr val="D4E6FF"/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065393" y="4199880"/>
            <a:ext cx="1175947" cy="160366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39065" y="4387696"/>
            <a:ext cx="801078" cy="102394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40262" y="4508456"/>
            <a:ext cx="801078" cy="116196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40262" y="4642875"/>
            <a:ext cx="801078" cy="102394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87606" y="4844963"/>
            <a:ext cx="1253734" cy="102394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0472" y="3847909"/>
            <a:ext cx="229578" cy="193249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07083" y="6404400"/>
            <a:ext cx="229578" cy="269450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370468" y="4129824"/>
            <a:ext cx="145257" cy="70056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364162" y="6648625"/>
            <a:ext cx="217885" cy="81299"/>
          </a:xfrm>
          <a:prstGeom prst="roundRect">
            <a:avLst/>
          </a:prstGeom>
          <a:solidFill>
            <a:srgbClr val="D4E5FE">
              <a:alpha val="50000"/>
            </a:srgbClr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нутый угол 3"/>
          <p:cNvSpPr/>
          <p:nvPr/>
        </p:nvSpPr>
        <p:spPr>
          <a:xfrm>
            <a:off x="10497141" y="3759625"/>
            <a:ext cx="645716" cy="429804"/>
          </a:xfrm>
          <a:prstGeom prst="foldedCorner">
            <a:avLst>
              <a:gd name="adj" fmla="val 38676"/>
            </a:avLst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2 подписи</a:t>
            </a:r>
          </a:p>
        </p:txBody>
      </p:sp>
      <p:sp>
        <p:nvSpPr>
          <p:cNvPr id="27" name="Загнутый угол 26"/>
          <p:cNvSpPr/>
          <p:nvPr/>
        </p:nvSpPr>
        <p:spPr>
          <a:xfrm>
            <a:off x="11389041" y="6176487"/>
            <a:ext cx="645716" cy="429804"/>
          </a:xfrm>
          <a:prstGeom prst="foldedCorner">
            <a:avLst>
              <a:gd name="adj" fmla="val 38676"/>
            </a:avLst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1 подпись</a:t>
            </a:r>
          </a:p>
        </p:txBody>
      </p:sp>
      <p:sp>
        <p:nvSpPr>
          <p:cNvPr id="28" name="Загнутый угол 27"/>
          <p:cNvSpPr/>
          <p:nvPr/>
        </p:nvSpPr>
        <p:spPr>
          <a:xfrm>
            <a:off x="7600970" y="3677954"/>
            <a:ext cx="671486" cy="429804"/>
          </a:xfrm>
          <a:prstGeom prst="foldedCorner">
            <a:avLst>
              <a:gd name="adj" fmla="val 38676"/>
            </a:avLst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5 подписей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5499061" y="3435906"/>
            <a:ext cx="645716" cy="429804"/>
          </a:xfrm>
          <a:prstGeom prst="foldedCorner">
            <a:avLst>
              <a:gd name="adj" fmla="val 38676"/>
            </a:avLst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3 подписи</a:t>
            </a:r>
          </a:p>
        </p:txBody>
      </p:sp>
      <p:sp>
        <p:nvSpPr>
          <p:cNvPr id="30" name="Загнутый угол 29"/>
          <p:cNvSpPr/>
          <p:nvPr/>
        </p:nvSpPr>
        <p:spPr>
          <a:xfrm>
            <a:off x="5422290" y="6083613"/>
            <a:ext cx="645716" cy="429804"/>
          </a:xfrm>
          <a:prstGeom prst="foldedCorner">
            <a:avLst>
              <a:gd name="adj" fmla="val 38676"/>
            </a:avLst>
          </a:prstGeom>
          <a:solidFill>
            <a:srgbClr val="D4E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3 подписи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38205" y="5403882"/>
            <a:ext cx="24890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После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 выполнения КП РПЗ отправляется на проверку </a:t>
            </a:r>
            <a:r>
              <a:rPr lang="ru-RU" sz="1400" dirty="0">
                <a:solidFill>
                  <a:srgbClr val="176DEA"/>
                </a:solidFill>
                <a:latin typeface="ALS Sector Regular" pitchFamily="2" charset="0"/>
                <a:cs typeface="ALS Sector Regular" pitchFamily="2" charset="0"/>
              </a:rPr>
              <a:t>норм. Контролеру, в соответствии с таблицей распределения</a:t>
            </a:r>
            <a:r>
              <a:rPr lang="ru-RU" sz="14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9819548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войная волна 27"/>
          <p:cNvSpPr/>
          <p:nvPr/>
        </p:nvSpPr>
        <p:spPr>
          <a:xfrm>
            <a:off x="-7620" y="134102"/>
            <a:ext cx="4099013" cy="1514050"/>
          </a:xfrm>
          <a:prstGeom prst="doubleWave">
            <a:avLst/>
          </a:prstGeom>
          <a:solidFill>
            <a:srgbClr val="D4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AD958D-D1B3-CCB9-83EB-48BC22FEB281}"/>
              </a:ext>
            </a:extLst>
          </p:cNvPr>
          <p:cNvGrpSpPr/>
          <p:nvPr/>
        </p:nvGrpSpPr>
        <p:grpSpPr>
          <a:xfrm>
            <a:off x="4333190" y="2155636"/>
            <a:ext cx="3045260" cy="935854"/>
            <a:chOff x="450975" y="3619574"/>
            <a:chExt cx="3045260" cy="9358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B0FD12-6A0E-8B85-311F-0F9621A443BD}"/>
                </a:ext>
              </a:extLst>
            </p:cNvPr>
            <p:cNvSpPr txBox="1"/>
            <p:nvPr/>
          </p:nvSpPr>
          <p:spPr>
            <a:xfrm>
              <a:off x="1498972" y="3791265"/>
              <a:ext cx="1997263" cy="59247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РПЗ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Образец в приложении «РПЗ»</a:t>
              </a: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31495578-F3DD-A011-D3D4-C5FD9E1E41B2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4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226967A-40D3-F098-C708-0E78A5DE63F3}"/>
              </a:ext>
            </a:extLst>
          </p:cNvPr>
          <p:cNvGrpSpPr/>
          <p:nvPr/>
        </p:nvGrpSpPr>
        <p:grpSpPr>
          <a:xfrm>
            <a:off x="4331434" y="3558613"/>
            <a:ext cx="3045260" cy="935854"/>
            <a:chOff x="450975" y="3619574"/>
            <a:chExt cx="3045260" cy="9358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B3CF77-CC33-1C7C-6CCE-4B71AFC234A7}"/>
                </a:ext>
              </a:extLst>
            </p:cNvPr>
            <p:cNvSpPr txBox="1"/>
            <p:nvPr/>
          </p:nvSpPr>
          <p:spPr>
            <a:xfrm>
              <a:off x="1498972" y="3621989"/>
              <a:ext cx="1997263" cy="93102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МКЭ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Расчет в зависимости от темы КП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r>
                <a:rPr lang="ru-RU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Под руководством консультанта</a:t>
              </a: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94317713-92DE-EC3A-F1FF-1261C6A96082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5</a:t>
              </a:r>
              <a:endParaRPr lang="ru-RU" sz="40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CA067AA-5705-A25E-2418-7DC94C17BFE5}"/>
              </a:ext>
            </a:extLst>
          </p:cNvPr>
          <p:cNvGrpSpPr/>
          <p:nvPr/>
        </p:nvGrpSpPr>
        <p:grpSpPr>
          <a:xfrm>
            <a:off x="8099637" y="3556198"/>
            <a:ext cx="3045260" cy="935854"/>
            <a:chOff x="450975" y="3619574"/>
            <a:chExt cx="3045260" cy="9358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ADDE4D-1C81-2D41-4CF3-B5D8B6D190A8}"/>
                </a:ext>
              </a:extLst>
            </p:cNvPr>
            <p:cNvSpPr txBox="1"/>
            <p:nvPr/>
          </p:nvSpPr>
          <p:spPr>
            <a:xfrm>
              <a:off x="1498972" y="3706627"/>
              <a:ext cx="1997263" cy="76174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Рабочие чертежи х2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В зависимости от темы КП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r>
                <a:rPr lang="ru-RU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Под руководством консультанта</a:t>
              </a: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0D6D032B-DF19-EBF3-4F74-DBD573FFCBF7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8</a:t>
              </a:r>
              <a:endParaRPr lang="ru-RU" sz="4000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E122AE2-35A8-2DEE-8F21-7F1A00FDABDB}"/>
              </a:ext>
            </a:extLst>
          </p:cNvPr>
          <p:cNvGrpSpPr/>
          <p:nvPr/>
        </p:nvGrpSpPr>
        <p:grpSpPr>
          <a:xfrm>
            <a:off x="8099637" y="2055758"/>
            <a:ext cx="3139863" cy="1138773"/>
            <a:chOff x="450975" y="3518115"/>
            <a:chExt cx="3139863" cy="11387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F3296C-CE4E-A878-8B2B-6C428D03A04B}"/>
                </a:ext>
              </a:extLst>
            </p:cNvPr>
            <p:cNvSpPr txBox="1"/>
            <p:nvPr/>
          </p:nvSpPr>
          <p:spPr>
            <a:xfrm>
              <a:off x="1498972" y="3518115"/>
              <a:ext cx="2091866" cy="113877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Основные листы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В зависимости от темы КП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r>
                <a:rPr lang="ru-RU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Минимум 4 листа формата А1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3 на конструкцию, 1 на 3</a:t>
              </a:r>
              <a:r>
                <a:rPr lang="en-US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D</a:t>
              </a:r>
              <a:r>
                <a:rPr lang="ru-RU" sz="1100" dirty="0">
                  <a:solidFill>
                    <a:srgbClr val="A1A1A3"/>
                  </a:solidFill>
                  <a:latin typeface="ALS Sector Regular" pitchFamily="2" charset="0"/>
                  <a:cs typeface="ALS Sector Regular" pitchFamily="2" charset="0"/>
                </a:rPr>
                <a:t> модель (узла или всей сборки)</a:t>
              </a: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68B73E2-18F2-26BB-4667-E998AEC9FD97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7</a:t>
              </a:r>
              <a:endParaRPr lang="ru-RU" sz="40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1123C13-EE68-C8C2-57F4-3900BC36F777}"/>
              </a:ext>
            </a:extLst>
          </p:cNvPr>
          <p:cNvGrpSpPr/>
          <p:nvPr/>
        </p:nvGrpSpPr>
        <p:grpSpPr>
          <a:xfrm>
            <a:off x="4331434" y="4922665"/>
            <a:ext cx="3045260" cy="935854"/>
            <a:chOff x="450975" y="3619574"/>
            <a:chExt cx="3045260" cy="9358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85752A-6D8E-9FD7-D614-9B46342146E8}"/>
                </a:ext>
              </a:extLst>
            </p:cNvPr>
            <p:cNvSpPr txBox="1"/>
            <p:nvPr/>
          </p:nvSpPr>
          <p:spPr>
            <a:xfrm>
              <a:off x="1498972" y="3791265"/>
              <a:ext cx="1997263" cy="59247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3</a:t>
              </a:r>
              <a:r>
                <a:rPr lang="en-US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D </a:t>
              </a:r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модели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В зависимости от темы КП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B60E7E6-9A5D-0D53-BCA1-241EE2160AD7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6</a:t>
              </a:r>
              <a:endParaRPr lang="ru-RU" sz="4000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2DBD3DD-7D81-FD7E-C25B-17A827A7CB85}"/>
              </a:ext>
            </a:extLst>
          </p:cNvPr>
          <p:cNvGrpSpPr/>
          <p:nvPr/>
        </p:nvGrpSpPr>
        <p:grpSpPr>
          <a:xfrm>
            <a:off x="8094689" y="4783560"/>
            <a:ext cx="3045260" cy="1215717"/>
            <a:chOff x="450975" y="3479644"/>
            <a:chExt cx="3045260" cy="12157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80CC8C-FA0E-7411-6400-FA1E482E623C}"/>
                </a:ext>
              </a:extLst>
            </p:cNvPr>
            <p:cNvSpPr txBox="1"/>
            <p:nvPr/>
          </p:nvSpPr>
          <p:spPr>
            <a:xfrm>
              <a:off x="1498972" y="3479644"/>
              <a:ext cx="1997263" cy="121571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Подписи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На всем КП от руководителя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На рабочих чертежах от консультанта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На МКЭ от консультанта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РПЗ от норм. контролера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0421990D-8A21-2DF4-259A-B2D3FF8F4EA9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9</a:t>
              </a:r>
              <a:endParaRPr lang="ru-RU" sz="4000" dirty="0"/>
            </a:p>
          </p:txBody>
        </p:sp>
      </p:grpSp>
      <p:sp>
        <p:nvSpPr>
          <p:cNvPr id="30" name="Google Shape;69;p3">
            <a:extLst>
              <a:ext uri="{FF2B5EF4-FFF2-40B4-BE49-F238E27FC236}">
                <a16:creationId xmlns:a16="http://schemas.microsoft.com/office/drawing/2014/main" id="{5797E42A-677A-3D4C-A281-ECB6C99FA6A2}"/>
              </a:ext>
            </a:extLst>
          </p:cNvPr>
          <p:cNvSpPr txBox="1"/>
          <p:nvPr/>
        </p:nvSpPr>
        <p:spPr>
          <a:xfrm>
            <a:off x="1201320" y="688024"/>
            <a:ext cx="169637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Состав КП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7AD958D-D1B3-CCB9-83EB-48BC22FEB281}"/>
              </a:ext>
            </a:extLst>
          </p:cNvPr>
          <p:cNvGrpSpPr/>
          <p:nvPr/>
        </p:nvGrpSpPr>
        <p:grpSpPr>
          <a:xfrm>
            <a:off x="632063" y="2154811"/>
            <a:ext cx="3045260" cy="935854"/>
            <a:chOff x="450975" y="3619574"/>
            <a:chExt cx="3045260" cy="9358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B0FD12-6A0E-8B85-311F-0F9621A443BD}"/>
                </a:ext>
              </a:extLst>
            </p:cNvPr>
            <p:cNvSpPr txBox="1"/>
            <p:nvPr/>
          </p:nvSpPr>
          <p:spPr>
            <a:xfrm>
              <a:off x="1498972" y="3706626"/>
              <a:ext cx="1997263" cy="76174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Титульный лист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Образец в приложении «РПЗ» стр. 1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1495578-F3DD-A011-D3D4-C5FD9E1E41B2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1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26967A-40D3-F098-C708-0E78A5DE63F3}"/>
              </a:ext>
            </a:extLst>
          </p:cNvPr>
          <p:cNvGrpSpPr/>
          <p:nvPr/>
        </p:nvGrpSpPr>
        <p:grpSpPr>
          <a:xfrm>
            <a:off x="630307" y="3557788"/>
            <a:ext cx="3045260" cy="935854"/>
            <a:chOff x="450975" y="3619574"/>
            <a:chExt cx="3045260" cy="93585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B3CF77-CC33-1C7C-6CCE-4B71AFC234A7}"/>
                </a:ext>
              </a:extLst>
            </p:cNvPr>
            <p:cNvSpPr txBox="1"/>
            <p:nvPr/>
          </p:nvSpPr>
          <p:spPr>
            <a:xfrm>
              <a:off x="1498972" y="3706627"/>
              <a:ext cx="1997263" cy="76174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Задание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Образец в приложении «РПЗ» стр. 2</a:t>
              </a:r>
              <a:b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</a:b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94317713-92DE-EC3A-F1FF-1261C6A96082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2</a:t>
              </a:r>
              <a:endParaRPr lang="ru-RU" sz="4000" dirty="0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CA067AA-5705-A25E-2418-7DC94C17BFE5}"/>
              </a:ext>
            </a:extLst>
          </p:cNvPr>
          <p:cNvGrpSpPr/>
          <p:nvPr/>
        </p:nvGrpSpPr>
        <p:grpSpPr>
          <a:xfrm>
            <a:off x="620409" y="4922665"/>
            <a:ext cx="3045260" cy="935854"/>
            <a:chOff x="450975" y="3619574"/>
            <a:chExt cx="3045260" cy="93585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ADDE4D-1C81-2D41-4CF3-B5D8B6D190A8}"/>
                </a:ext>
              </a:extLst>
            </p:cNvPr>
            <p:cNvSpPr txBox="1"/>
            <p:nvPr/>
          </p:nvSpPr>
          <p:spPr>
            <a:xfrm>
              <a:off x="1498972" y="3791265"/>
              <a:ext cx="1997263" cy="59247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400" dirty="0">
                  <a:solidFill>
                    <a:srgbClr val="434343"/>
                  </a:solidFill>
                  <a:latin typeface="ALS Sector Regular" pitchFamily="2" charset="0"/>
                  <a:cs typeface="ALS Sector Regular" pitchFamily="2" charset="0"/>
                </a:rPr>
                <a:t>Календарный план</a:t>
              </a:r>
            </a:p>
            <a:p>
              <a:pPr>
                <a:spcBef>
                  <a:spcPts val="300"/>
                </a:spcBef>
              </a:pPr>
              <a:r>
                <a:rPr lang="ru-RU" sz="1100" dirty="0">
                  <a:solidFill>
                    <a:srgbClr val="395BC4"/>
                  </a:solidFill>
                  <a:latin typeface="ALS Sector Regular" pitchFamily="2" charset="0"/>
                  <a:cs typeface="ALS Sector Regular" pitchFamily="2" charset="0"/>
                </a:rPr>
                <a:t>Образец в приложении «РПЗ» стр. 3</a:t>
              </a:r>
              <a:endParaRPr lang="en-RU" sz="1100" dirty="0">
                <a:solidFill>
                  <a:srgbClr val="A1A1A3"/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0D6D032B-DF19-EBF3-4F74-DBD573FFCBF7}"/>
                </a:ext>
              </a:extLst>
            </p:cNvPr>
            <p:cNvSpPr/>
            <p:nvPr/>
          </p:nvSpPr>
          <p:spPr>
            <a:xfrm>
              <a:off x="450975" y="3619574"/>
              <a:ext cx="935854" cy="935854"/>
            </a:xfrm>
            <a:prstGeom prst="ellipse">
              <a:avLst/>
            </a:prstGeom>
            <a:solidFill>
              <a:srgbClr val="D4E5FE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395BC4"/>
                  </a:solidFill>
                  <a:latin typeface="Mistral" panose="03090702030407020403" pitchFamily="66" charset="0"/>
                  <a:cs typeface="ALS Sector Regular" pitchFamily="2" charset="0"/>
                </a:rPr>
                <a:t>3</a:t>
              </a:r>
              <a:endParaRPr lang="ru-RU" sz="4000" dirty="0"/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>
            <a:off x="3893820" y="2140396"/>
            <a:ext cx="0" cy="363556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7673340" y="2154811"/>
            <a:ext cx="0" cy="363556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97398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AE51AFE0-E498-130B-EF2F-85CF4E006214}"/>
              </a:ext>
            </a:extLst>
          </p:cNvPr>
          <p:cNvSpPr txBox="1">
            <a:spLocks/>
          </p:cNvSpPr>
          <p:nvPr/>
        </p:nvSpPr>
        <p:spPr>
          <a:xfrm>
            <a:off x="4235027" y="267912"/>
            <a:ext cx="7775313" cy="3523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При заполнении подсистемы «Электронный университет» и отчетов о смотре курсовых проектов (работ), необходимо учитывать следующее распределение нормативной нагрузки и сроки выполнения курсовых проектов: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получение обучающимся задания, обсуждение его с руководителем и составление плана работ –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10%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, не позднее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3 учебной недели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;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первая часть курсового проекта, в которую входят теоретические расчеты, обоснования конструктивных решений и т.д. –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30%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, не позднее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8 учебной недели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;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вторая часть курсового проекта, в которую входит графическая часть или иллюстративные материалы –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40%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, не позднее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12 учебной недели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;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выполнение расчетно-пояснительной записки и оформление курсового проекта –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20%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, не позднее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14 учебной недели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;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защита курсового проекта, не позднее </a:t>
            </a:r>
            <a:r>
              <a:rPr lang="ru-RU" sz="1200" b="1" u="sng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17 учебной недели</a:t>
            </a: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.</a:t>
            </a: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519" y="2554087"/>
            <a:ext cx="2573761" cy="1749826"/>
          </a:xfrm>
        </p:spPr>
        <p:txBody>
          <a:bodyPr anchor="ctr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Отчетность по баллам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62049E-4840-48BD-8B26-9F44A984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70" y="3989579"/>
            <a:ext cx="7707089" cy="22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50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0" y="0"/>
            <a:ext cx="4114800" cy="6891867"/>
          </a:xfrm>
          <a:prstGeom prst="parallelogram">
            <a:avLst>
              <a:gd name="adj" fmla="val 0"/>
            </a:avLst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309219" y="3711175"/>
            <a:ext cx="3246781" cy="347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63907092-0D52-91F8-6E90-4844C420E0BE}"/>
              </a:ext>
            </a:extLst>
          </p:cNvPr>
          <p:cNvSpPr txBox="1"/>
          <p:nvPr/>
        </p:nvSpPr>
        <p:spPr>
          <a:xfrm>
            <a:off x="1039125" y="3167250"/>
            <a:ext cx="203655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ea typeface="+mj-ea"/>
              </a:rPr>
              <a:t>Смотры</a:t>
            </a:r>
            <a:endParaRPr sz="3200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E51AFE0-E498-130B-EF2F-85CF4E006214}"/>
              </a:ext>
            </a:extLst>
          </p:cNvPr>
          <p:cNvSpPr txBox="1">
            <a:spLocks/>
          </p:cNvSpPr>
          <p:nvPr/>
        </p:nvSpPr>
        <p:spPr>
          <a:xfrm>
            <a:off x="4759205" y="3469230"/>
            <a:ext cx="6796015" cy="1613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Кафедра устанавливает сроки выполнения курсового проекта. 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Руководитель разбивает курсовой проект, как правило, совместно с обучающимся, на этапы, согласовывая их выполнение и контроль с установленными сроками. 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 сведения обучающегося доводится информация о рейтинговых баллах за этап, выполненный в установленный срок и в полном объеме.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0295F5-D418-476C-BC9E-727689A9C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29"/>
          <a:stretch/>
        </p:blipFill>
        <p:spPr>
          <a:xfrm>
            <a:off x="4604682" y="1271531"/>
            <a:ext cx="7055373" cy="1972803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AE51AFE0-E498-130B-EF2F-85CF4E006214}"/>
              </a:ext>
            </a:extLst>
          </p:cNvPr>
          <p:cNvSpPr txBox="1">
            <a:spLocks/>
          </p:cNvSpPr>
          <p:nvPr/>
        </p:nvSpPr>
        <p:spPr>
          <a:xfrm>
            <a:off x="4346657" y="140753"/>
            <a:ext cx="7424059" cy="1163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Рекомендации по составлению графика проведения смотров выполнения курсовых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5421058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173587"/>
              </p:ext>
            </p:extLst>
          </p:nvPr>
        </p:nvGraphicFramePr>
        <p:xfrm>
          <a:off x="8831161" y="2127225"/>
          <a:ext cx="2928461" cy="260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306;p7">
            <a:extLst>
              <a:ext uri="{FF2B5EF4-FFF2-40B4-BE49-F238E27FC236}">
                <a16:creationId xmlns:a16="http://schemas.microsoft.com/office/drawing/2014/main" id="{0B845759-DE12-77AB-546B-CCE00A4BDC87}"/>
              </a:ext>
            </a:extLst>
          </p:cNvPr>
          <p:cNvSpPr txBox="1"/>
          <p:nvPr/>
        </p:nvSpPr>
        <p:spPr>
          <a:xfrm>
            <a:off x="462439" y="300494"/>
            <a:ext cx="755024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ГРАФИК СМОТРОВ И ТРЕБОВАНИЯ К НИМ</a:t>
            </a:r>
            <a:endParaRPr spc="300" dirty="0">
              <a:solidFill>
                <a:srgbClr val="434343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cxnSp>
        <p:nvCxnSpPr>
          <p:cNvPr id="12" name="Google Shape;422;g14739c8fea3_0_168">
            <a:extLst>
              <a:ext uri="{FF2B5EF4-FFF2-40B4-BE49-F238E27FC236}">
                <a16:creationId xmlns:a16="http://schemas.microsoft.com/office/drawing/2014/main" id="{A6FD57F0-5533-8CBC-1E24-E04A52D7B038}"/>
              </a:ext>
            </a:extLst>
          </p:cNvPr>
          <p:cNvCxnSpPr>
            <a:cxnSpLocks/>
          </p:cNvCxnSpPr>
          <p:nvPr/>
        </p:nvCxnSpPr>
        <p:spPr>
          <a:xfrm flipV="1">
            <a:off x="8883579" y="654437"/>
            <a:ext cx="0" cy="5683667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E51AFE0-E498-130B-EF2F-85CF4E006214}"/>
              </a:ext>
            </a:extLst>
          </p:cNvPr>
          <p:cNvSpPr txBox="1">
            <a:spLocks/>
          </p:cNvSpPr>
          <p:nvPr/>
        </p:nvSpPr>
        <p:spPr>
          <a:xfrm>
            <a:off x="379404" y="992502"/>
            <a:ext cx="7920086" cy="2269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I смотр – 4 неделя. Проверка получения студентами заданий на КП, наличия плана дальнейшего выполнения работы.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II смотр – 9 неделя. </a:t>
            </a:r>
          </a:p>
          <a:p>
            <a:pPr marL="228600" indent="-228600"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III смотр – 14 неделя. Проверка готовности 3д модели, графического материала, РПЗ.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Курсовой проект должен быть  практически завершен, могут остаться недооформленными некоторые части.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952565"/>
              </p:ext>
            </p:extLst>
          </p:nvPr>
        </p:nvGraphicFramePr>
        <p:xfrm>
          <a:off x="523023" y="3200137"/>
          <a:ext cx="7632848" cy="332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3807">
                  <a:extLst>
                    <a:ext uri="{9D8B030D-6E8A-4147-A177-3AD203B41FA5}">
                      <a16:colId xmlns:a16="http://schemas.microsoft.com/office/drawing/2014/main" val="1663760720"/>
                    </a:ext>
                  </a:extLst>
                </a:gridCol>
                <a:gridCol w="5219041">
                  <a:extLst>
                    <a:ext uri="{9D8B030D-6E8A-4147-A177-3AD203B41FA5}">
                      <a16:colId xmlns:a16="http://schemas.microsoft.com/office/drawing/2014/main" val="255146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Составляющая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КП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 подписывается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6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РПЗ + МКЭ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КП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Консультант МКЭ (по таблице распределения)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Нормоконтролер (по таблице распределения)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Графическая часть (не менее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листов размера А1)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КП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85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чертежи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 шт.)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КП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Нормоконтролер рабочих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чертежей (по таблице распределения)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145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16978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631458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20686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«Вальная коробка передач»: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1469222"/>
            <a:ext cx="3560185" cy="24852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Тяговый расчет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межосевого расстояния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параметров зубчатых колес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диаметров валов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Подбор подшипников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Эскизная схема коробки передач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8694420" y="4237890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/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34317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синхронизатора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Толщина корпуса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409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631458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257379" y="1310640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«Компоновка ГМ»: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4203652" y="1310640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4464223" y="1469222"/>
            <a:ext cx="3560185" cy="39472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Тяговый расчет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Выбор энергетической установки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Все расчеты по ТЗ в зависимости от специфики и назначения ГМ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запаса хода и выбор агрегатов обеспечивающих его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Проработка необходимых узлов и агрегатов трансмиссии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Начало проработки 3д модели ГМ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513441" y="1005663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734844"/>
              </p:ext>
            </p:extLst>
          </p:nvPr>
        </p:nvGraphicFramePr>
        <p:xfrm>
          <a:off x="8694420" y="4125136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367298"/>
              </p:ext>
            </p:extLst>
          </p:nvPr>
        </p:nvGraphicFramePr>
        <p:xfrm>
          <a:off x="739615" y="4000500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883101"/>
              </p:ext>
            </p:extLst>
          </p:nvPr>
        </p:nvGraphicFramePr>
        <p:xfrm>
          <a:off x="4780085" y="4123966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517949" y="1430168"/>
            <a:ext cx="3560185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959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530122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14A40-787E-91D9-F55A-6DD8BE789B1D}"/>
              </a:ext>
            </a:extLst>
          </p:cNvPr>
          <p:cNvSpPr txBox="1"/>
          <p:nvPr/>
        </p:nvSpPr>
        <p:spPr>
          <a:xfrm>
            <a:off x="530122" y="1469222"/>
            <a:ext cx="3752505" cy="8694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Получено задание на курсовой проект (работу);</a:t>
            </a:r>
          </a:p>
        </p:txBody>
      </p:sp>
      <p:cxnSp>
        <p:nvCxnSpPr>
          <p:cNvPr id="22" name="Google Shape;138;p4">
            <a:extLst>
              <a:ext uri="{FF2B5EF4-FFF2-40B4-BE49-F238E27FC236}">
                <a16:creationId xmlns:a16="http://schemas.microsoft.com/office/drawing/2014/main" id="{FF78AED0-7F5D-286D-7508-539A6E92DC7D}"/>
              </a:ext>
            </a:extLst>
          </p:cNvPr>
          <p:cNvCxnSpPr>
            <a:cxnSpLocks/>
          </p:cNvCxnSpPr>
          <p:nvPr/>
        </p:nvCxnSpPr>
        <p:spPr>
          <a:xfrm flipV="1">
            <a:off x="8661239" y="1321507"/>
            <a:ext cx="0" cy="4975329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06;p7">
            <a:extLst>
              <a:ext uri="{FF2B5EF4-FFF2-40B4-BE49-F238E27FC236}">
                <a16:creationId xmlns:a16="http://schemas.microsoft.com/office/drawing/2014/main" id="{794A5E33-E2C5-0AF6-D01C-AE0AC7A94F9A}"/>
              </a:ext>
            </a:extLst>
          </p:cNvPr>
          <p:cNvSpPr txBox="1"/>
          <p:nvPr/>
        </p:nvSpPr>
        <p:spPr>
          <a:xfrm>
            <a:off x="521674" y="474975"/>
            <a:ext cx="105806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buSzPts val="2200"/>
            </a:pPr>
            <a:r>
              <a:rPr lang="ru-RU" sz="2000" spc="300" dirty="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rPr>
              <a:t>Требования по выполнению КП «Торсионная подвеска»: </a:t>
            </a:r>
          </a:p>
        </p:txBody>
      </p:sp>
      <p:cxnSp>
        <p:nvCxnSpPr>
          <p:cNvPr id="28" name="Google Shape;138;p4">
            <a:extLst>
              <a:ext uri="{FF2B5EF4-FFF2-40B4-BE49-F238E27FC236}">
                <a16:creationId xmlns:a16="http://schemas.microsoft.com/office/drawing/2014/main" id="{93BC3971-B97C-A629-756B-F725021C30EC}"/>
              </a:ext>
            </a:extLst>
          </p:cNvPr>
          <p:cNvCxnSpPr>
            <a:cxnSpLocks/>
          </p:cNvCxnSpPr>
          <p:nvPr/>
        </p:nvCxnSpPr>
        <p:spPr>
          <a:xfrm flipV="1">
            <a:off x="3769312" y="1278178"/>
            <a:ext cx="0" cy="4971811"/>
          </a:xfrm>
          <a:prstGeom prst="straightConnector1">
            <a:avLst/>
          </a:prstGeom>
          <a:noFill/>
          <a:ln w="158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3928644" y="1436350"/>
            <a:ext cx="4631357" cy="33932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прямого, обратного и полного ходов подвески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Кинематическая схема подвески и схема ходовой части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Расчеты в </a:t>
            </a:r>
            <a:r>
              <a:rPr lang="ru-RU" sz="1200" dirty="0" err="1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WinTrak</a:t>
            </a: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Скомпонован Лист 1 со всеми схемами и графиками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Прочностной расчет балансира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подшипников верхней оси балансира и ступицы катка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шлицев торсиона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Выбор места крепления амортизатора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  <p:sp>
        <p:nvSpPr>
          <p:cNvPr id="14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4383963" y="1025190"/>
            <a:ext cx="1129577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sp>
        <p:nvSpPr>
          <p:cNvPr id="15" name="Google Shape;69;p3">
            <a:extLst>
              <a:ext uri="{FF2B5EF4-FFF2-40B4-BE49-F238E27FC236}">
                <a16:creationId xmlns:a16="http://schemas.microsoft.com/office/drawing/2014/main" id="{0DB4715A-2D84-5853-63B9-78463DD2ADF0}"/>
              </a:ext>
            </a:extLst>
          </p:cNvPr>
          <p:cNvSpPr txBox="1"/>
          <p:nvPr/>
        </p:nvSpPr>
        <p:spPr>
          <a:xfrm>
            <a:off x="8884993" y="1039700"/>
            <a:ext cx="1306965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III </a:t>
            </a:r>
            <a:r>
              <a:rPr lang="ru-RU" sz="1400" spc="300" dirty="0">
                <a:solidFill>
                  <a:srgbClr val="4169E2"/>
                </a:solidFill>
                <a:latin typeface="ALS Sector Regular" pitchFamily="2" charset="0"/>
                <a:cs typeface="ALS Sector Regular" pitchFamily="2" charset="0"/>
              </a:rPr>
              <a:t>смотр:</a:t>
            </a:r>
            <a:endParaRPr sz="1400" spc="300" dirty="0">
              <a:solidFill>
                <a:srgbClr val="4169E2"/>
              </a:solidFill>
              <a:latin typeface="ALS Sector Regular" pitchFamily="2" charset="0"/>
              <a:cs typeface="ALS Sector Regular" pitchFamily="2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370489"/>
              </p:ext>
            </p:extLst>
          </p:nvPr>
        </p:nvGraphicFramePr>
        <p:xfrm>
          <a:off x="8762478" y="4355192"/>
          <a:ext cx="2708745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331183"/>
              </p:ext>
            </p:extLst>
          </p:nvPr>
        </p:nvGraphicFramePr>
        <p:xfrm>
          <a:off x="480131" y="4169202"/>
          <a:ext cx="2928461" cy="240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7A821BA-63D0-65FA-C213-1078711A8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741845"/>
              </p:ext>
            </p:extLst>
          </p:nvPr>
        </p:nvGraphicFramePr>
        <p:xfrm>
          <a:off x="4781320" y="4230935"/>
          <a:ext cx="2802326" cy="228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96E1648-F864-9E63-6672-C8556EA970AE}"/>
              </a:ext>
            </a:extLst>
          </p:cNvPr>
          <p:cNvSpPr txBox="1"/>
          <p:nvPr/>
        </p:nvSpPr>
        <p:spPr>
          <a:xfrm>
            <a:off x="8884993" y="1430168"/>
            <a:ext cx="3117791" cy="31162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Должно быть выполнено: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Графическая часть КП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Рабочие чертежи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Основные листы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Проведены окончательные расчеты 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амортизатора</a:t>
            </a:r>
          </a:p>
          <a:p>
            <a:pPr marL="685800" lvl="1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Расчет МКЭ 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Написано и оформлено РПЗ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rgbClr val="434343"/>
                </a:solidFill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Проект готов к защите</a:t>
            </a:r>
          </a:p>
          <a:p>
            <a:pPr marL="228600" indent="-228600">
              <a:lnSpc>
                <a:spcPct val="150000"/>
              </a:lnSpc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1200" dirty="0">
              <a:solidFill>
                <a:srgbClr val="434343"/>
              </a:solidFill>
              <a:latin typeface="ALS Sector Regular" pitchFamily="2" charset="0"/>
              <a:ea typeface="Calibri" panose="020F0502020204030204" pitchFamily="34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764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4E5FE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26953</TotalTime>
  <Words>2417</Words>
  <Application>Microsoft Office PowerPoint</Application>
  <PresentationFormat>Широкоэкранный</PresentationFormat>
  <Paragraphs>406</Paragraphs>
  <Slides>25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ALS Sector Regular</vt:lpstr>
      <vt:lpstr>Calibri Light</vt:lpstr>
      <vt:lpstr>Calibri</vt:lpstr>
      <vt:lpstr>Mistral</vt:lpstr>
      <vt:lpstr>Wingdings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Отчетность по баллам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Титульный лист (Приложение «РПЗ»  стр. 1)</vt:lpstr>
      <vt:lpstr>Задание (Приложение «РПЗ»  стр. 2)</vt:lpstr>
      <vt:lpstr>Календарный план (Приложение «РПЗ»  стр. 3)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конечных элементов (МКЭ)</vt:lpstr>
      <vt:lpstr>3D Модели</vt:lpstr>
      <vt:lpstr>Основные листы В зависимости от темы. Стандартно: 1 лист – Общий вид 2 лист – Основной разрез 3 лист – Разрезы мест. которые не видно на 2 листе 4 лист – Изометрия 3D модели  Полные примеры листов по всем темам КП можно увидеть на стенде кафедры </vt:lpstr>
      <vt:lpstr>Рабочие чертежи Выдаются руководителем КП, проверяются норм. Контролером чертежей</vt:lpstr>
      <vt:lpstr>Подписи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МГТУ им. Н.Э. Баумана</dc:title>
  <dc:subject/>
  <dc:creator>Katya Selivanova</dc:creator>
  <cp:keywords/>
  <dc:description/>
  <cp:lastModifiedBy>User</cp:lastModifiedBy>
  <cp:revision>126</cp:revision>
  <dcterms:created xsi:type="dcterms:W3CDTF">2022-04-18T20:35:07Z</dcterms:created>
  <dcterms:modified xsi:type="dcterms:W3CDTF">2025-10-09T11:05:32Z</dcterms:modified>
  <cp:category/>
</cp:coreProperties>
</file>